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69" r:id="rId5"/>
    <p:sldId id="271" r:id="rId6"/>
    <p:sldId id="272" r:id="rId7"/>
    <p:sldId id="273" r:id="rId8"/>
    <p:sldId id="260" r:id="rId9"/>
    <p:sldId id="274" r:id="rId10"/>
    <p:sldId id="275" r:id="rId11"/>
    <p:sldId id="276" r:id="rId12"/>
    <p:sldId id="277" r:id="rId13"/>
    <p:sldId id="278" r:id="rId14"/>
    <p:sldId id="27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2AB32-253F-3ADC-DDEF-6F4C4C38CC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41E7523-DA22-E5B6-82E3-B96019F87F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E2B0DAB-2BA9-388A-BD0D-DE675FB4D4BD}"/>
              </a:ext>
            </a:extLst>
          </p:cNvPr>
          <p:cNvSpPr>
            <a:spLocks noGrp="1"/>
          </p:cNvSpPr>
          <p:nvPr>
            <p:ph type="dt" sz="half" idx="10"/>
          </p:nvPr>
        </p:nvSpPr>
        <p:spPr/>
        <p:txBody>
          <a:bodyPr/>
          <a:lstStyle/>
          <a:p>
            <a:fld id="{E3664047-C294-4B83-806E-E7C8E681A999}" type="datetimeFigureOut">
              <a:rPr lang="en-GB" smtClean="0"/>
              <a:t>20/06/2023</a:t>
            </a:fld>
            <a:endParaRPr lang="en-GB"/>
          </a:p>
        </p:txBody>
      </p:sp>
      <p:sp>
        <p:nvSpPr>
          <p:cNvPr id="5" name="Footer Placeholder 4">
            <a:extLst>
              <a:ext uri="{FF2B5EF4-FFF2-40B4-BE49-F238E27FC236}">
                <a16:creationId xmlns:a16="http://schemas.microsoft.com/office/drawing/2014/main" id="{FDE81DCB-AC39-2361-869D-65DB7FD341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56D229-611A-C09B-EDBB-4834ED10EB9E}"/>
              </a:ext>
            </a:extLst>
          </p:cNvPr>
          <p:cNvSpPr>
            <a:spLocks noGrp="1"/>
          </p:cNvSpPr>
          <p:nvPr>
            <p:ph type="sldNum" sz="quarter" idx="12"/>
          </p:nvPr>
        </p:nvSpPr>
        <p:spPr/>
        <p:txBody>
          <a:bodyPr/>
          <a:lstStyle/>
          <a:p>
            <a:fld id="{9FA7834A-2FEC-4FB6-93BA-C4EAD1D141C4}" type="slidenum">
              <a:rPr lang="en-GB" smtClean="0"/>
              <a:t>‹#›</a:t>
            </a:fld>
            <a:endParaRPr lang="en-GB"/>
          </a:p>
        </p:txBody>
      </p:sp>
    </p:spTree>
    <p:extLst>
      <p:ext uri="{BB962C8B-B14F-4D97-AF65-F5344CB8AC3E}">
        <p14:creationId xmlns:p14="http://schemas.microsoft.com/office/powerpoint/2010/main" val="2180356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04B0E-BFF3-025E-8DE9-5B38445513C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34E2601-2D33-121B-34BE-AC188D702C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6E3416-B17C-6BA7-BF43-79F9C893D6BD}"/>
              </a:ext>
            </a:extLst>
          </p:cNvPr>
          <p:cNvSpPr>
            <a:spLocks noGrp="1"/>
          </p:cNvSpPr>
          <p:nvPr>
            <p:ph type="dt" sz="half" idx="10"/>
          </p:nvPr>
        </p:nvSpPr>
        <p:spPr/>
        <p:txBody>
          <a:bodyPr/>
          <a:lstStyle/>
          <a:p>
            <a:fld id="{E3664047-C294-4B83-806E-E7C8E681A999}" type="datetimeFigureOut">
              <a:rPr lang="en-GB" smtClean="0"/>
              <a:t>20/06/2023</a:t>
            </a:fld>
            <a:endParaRPr lang="en-GB"/>
          </a:p>
        </p:txBody>
      </p:sp>
      <p:sp>
        <p:nvSpPr>
          <p:cNvPr id="5" name="Footer Placeholder 4">
            <a:extLst>
              <a:ext uri="{FF2B5EF4-FFF2-40B4-BE49-F238E27FC236}">
                <a16:creationId xmlns:a16="http://schemas.microsoft.com/office/drawing/2014/main" id="{99D2F719-BDD8-43ED-8B03-DB8AA5453F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A353CB-25AC-0F04-67EB-F89383731AAE}"/>
              </a:ext>
            </a:extLst>
          </p:cNvPr>
          <p:cNvSpPr>
            <a:spLocks noGrp="1"/>
          </p:cNvSpPr>
          <p:nvPr>
            <p:ph type="sldNum" sz="quarter" idx="12"/>
          </p:nvPr>
        </p:nvSpPr>
        <p:spPr/>
        <p:txBody>
          <a:bodyPr/>
          <a:lstStyle/>
          <a:p>
            <a:fld id="{9FA7834A-2FEC-4FB6-93BA-C4EAD1D141C4}" type="slidenum">
              <a:rPr lang="en-GB" smtClean="0"/>
              <a:t>‹#›</a:t>
            </a:fld>
            <a:endParaRPr lang="en-GB"/>
          </a:p>
        </p:txBody>
      </p:sp>
    </p:spTree>
    <p:extLst>
      <p:ext uri="{BB962C8B-B14F-4D97-AF65-F5344CB8AC3E}">
        <p14:creationId xmlns:p14="http://schemas.microsoft.com/office/powerpoint/2010/main" val="135903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54DA64-368F-4438-935C-F337FA03DD0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DB2C935-5904-0707-54AC-9312A3B8D5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2A08B8-F051-BA2D-F382-D1226C3D378C}"/>
              </a:ext>
            </a:extLst>
          </p:cNvPr>
          <p:cNvSpPr>
            <a:spLocks noGrp="1"/>
          </p:cNvSpPr>
          <p:nvPr>
            <p:ph type="dt" sz="half" idx="10"/>
          </p:nvPr>
        </p:nvSpPr>
        <p:spPr/>
        <p:txBody>
          <a:bodyPr/>
          <a:lstStyle/>
          <a:p>
            <a:fld id="{E3664047-C294-4B83-806E-E7C8E681A999}" type="datetimeFigureOut">
              <a:rPr lang="en-GB" smtClean="0"/>
              <a:t>20/06/2023</a:t>
            </a:fld>
            <a:endParaRPr lang="en-GB"/>
          </a:p>
        </p:txBody>
      </p:sp>
      <p:sp>
        <p:nvSpPr>
          <p:cNvPr id="5" name="Footer Placeholder 4">
            <a:extLst>
              <a:ext uri="{FF2B5EF4-FFF2-40B4-BE49-F238E27FC236}">
                <a16:creationId xmlns:a16="http://schemas.microsoft.com/office/drawing/2014/main" id="{4926C915-F245-712B-4F96-15CF5D2501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E787E9-D056-58E6-65B9-1174F7D32112}"/>
              </a:ext>
            </a:extLst>
          </p:cNvPr>
          <p:cNvSpPr>
            <a:spLocks noGrp="1"/>
          </p:cNvSpPr>
          <p:nvPr>
            <p:ph type="sldNum" sz="quarter" idx="12"/>
          </p:nvPr>
        </p:nvSpPr>
        <p:spPr/>
        <p:txBody>
          <a:bodyPr/>
          <a:lstStyle/>
          <a:p>
            <a:fld id="{9FA7834A-2FEC-4FB6-93BA-C4EAD1D141C4}" type="slidenum">
              <a:rPr lang="en-GB" smtClean="0"/>
              <a:t>‹#›</a:t>
            </a:fld>
            <a:endParaRPr lang="en-GB"/>
          </a:p>
        </p:txBody>
      </p:sp>
    </p:spTree>
    <p:extLst>
      <p:ext uri="{BB962C8B-B14F-4D97-AF65-F5344CB8AC3E}">
        <p14:creationId xmlns:p14="http://schemas.microsoft.com/office/powerpoint/2010/main" val="2339989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D8392-E2E3-CFD4-C8A8-CF259C625A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7A21A9A-46E5-CAEA-D6E4-9728BF6CEA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5AE2D5-878A-4AED-5482-D19F668EFE3B}"/>
              </a:ext>
            </a:extLst>
          </p:cNvPr>
          <p:cNvSpPr>
            <a:spLocks noGrp="1"/>
          </p:cNvSpPr>
          <p:nvPr>
            <p:ph type="dt" sz="half" idx="10"/>
          </p:nvPr>
        </p:nvSpPr>
        <p:spPr/>
        <p:txBody>
          <a:bodyPr/>
          <a:lstStyle/>
          <a:p>
            <a:fld id="{E3664047-C294-4B83-806E-E7C8E681A999}" type="datetimeFigureOut">
              <a:rPr lang="en-GB" smtClean="0"/>
              <a:t>20/06/2023</a:t>
            </a:fld>
            <a:endParaRPr lang="en-GB"/>
          </a:p>
        </p:txBody>
      </p:sp>
      <p:sp>
        <p:nvSpPr>
          <p:cNvPr id="5" name="Footer Placeholder 4">
            <a:extLst>
              <a:ext uri="{FF2B5EF4-FFF2-40B4-BE49-F238E27FC236}">
                <a16:creationId xmlns:a16="http://schemas.microsoft.com/office/drawing/2014/main" id="{AF61DD27-3F4C-5821-EED6-E0F2DDD702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7C9F54-A149-0EB5-2002-E7BD0D798C57}"/>
              </a:ext>
            </a:extLst>
          </p:cNvPr>
          <p:cNvSpPr>
            <a:spLocks noGrp="1"/>
          </p:cNvSpPr>
          <p:nvPr>
            <p:ph type="sldNum" sz="quarter" idx="12"/>
          </p:nvPr>
        </p:nvSpPr>
        <p:spPr/>
        <p:txBody>
          <a:bodyPr/>
          <a:lstStyle/>
          <a:p>
            <a:fld id="{9FA7834A-2FEC-4FB6-93BA-C4EAD1D141C4}" type="slidenum">
              <a:rPr lang="en-GB" smtClean="0"/>
              <a:t>‹#›</a:t>
            </a:fld>
            <a:endParaRPr lang="en-GB"/>
          </a:p>
        </p:txBody>
      </p:sp>
    </p:spTree>
    <p:extLst>
      <p:ext uri="{BB962C8B-B14F-4D97-AF65-F5344CB8AC3E}">
        <p14:creationId xmlns:p14="http://schemas.microsoft.com/office/powerpoint/2010/main" val="962404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1ABD2-2EB6-5DE1-5F8F-6CC9BAE4D5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44279B6-D6FA-3E2C-6AA5-50419089CF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F21BAF-3FF0-0A1C-C42A-6CAC2F9816AF}"/>
              </a:ext>
            </a:extLst>
          </p:cNvPr>
          <p:cNvSpPr>
            <a:spLocks noGrp="1"/>
          </p:cNvSpPr>
          <p:nvPr>
            <p:ph type="dt" sz="half" idx="10"/>
          </p:nvPr>
        </p:nvSpPr>
        <p:spPr/>
        <p:txBody>
          <a:bodyPr/>
          <a:lstStyle/>
          <a:p>
            <a:fld id="{E3664047-C294-4B83-806E-E7C8E681A999}" type="datetimeFigureOut">
              <a:rPr lang="en-GB" smtClean="0"/>
              <a:t>20/06/2023</a:t>
            </a:fld>
            <a:endParaRPr lang="en-GB"/>
          </a:p>
        </p:txBody>
      </p:sp>
      <p:sp>
        <p:nvSpPr>
          <p:cNvPr id="5" name="Footer Placeholder 4">
            <a:extLst>
              <a:ext uri="{FF2B5EF4-FFF2-40B4-BE49-F238E27FC236}">
                <a16:creationId xmlns:a16="http://schemas.microsoft.com/office/drawing/2014/main" id="{FA3AC6D6-7D45-CC17-0DE9-27CD393BAE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F0AEF8-59BB-2AC2-5531-4C56CD8EE2A8}"/>
              </a:ext>
            </a:extLst>
          </p:cNvPr>
          <p:cNvSpPr>
            <a:spLocks noGrp="1"/>
          </p:cNvSpPr>
          <p:nvPr>
            <p:ph type="sldNum" sz="quarter" idx="12"/>
          </p:nvPr>
        </p:nvSpPr>
        <p:spPr/>
        <p:txBody>
          <a:bodyPr/>
          <a:lstStyle/>
          <a:p>
            <a:fld id="{9FA7834A-2FEC-4FB6-93BA-C4EAD1D141C4}" type="slidenum">
              <a:rPr lang="en-GB" smtClean="0"/>
              <a:t>‹#›</a:t>
            </a:fld>
            <a:endParaRPr lang="en-GB"/>
          </a:p>
        </p:txBody>
      </p:sp>
    </p:spTree>
    <p:extLst>
      <p:ext uri="{BB962C8B-B14F-4D97-AF65-F5344CB8AC3E}">
        <p14:creationId xmlns:p14="http://schemas.microsoft.com/office/powerpoint/2010/main" val="2399906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314C5-D787-BAC0-EE92-C273784E0D1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BA3CB59-72F9-BA61-090D-1CE454B745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EC060A5-993B-7A24-FD5D-E147230EB7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0B222A4-1533-8A9C-FB79-205944399FC2}"/>
              </a:ext>
            </a:extLst>
          </p:cNvPr>
          <p:cNvSpPr>
            <a:spLocks noGrp="1"/>
          </p:cNvSpPr>
          <p:nvPr>
            <p:ph type="dt" sz="half" idx="10"/>
          </p:nvPr>
        </p:nvSpPr>
        <p:spPr/>
        <p:txBody>
          <a:bodyPr/>
          <a:lstStyle/>
          <a:p>
            <a:fld id="{E3664047-C294-4B83-806E-E7C8E681A999}" type="datetimeFigureOut">
              <a:rPr lang="en-GB" smtClean="0"/>
              <a:t>20/06/2023</a:t>
            </a:fld>
            <a:endParaRPr lang="en-GB"/>
          </a:p>
        </p:txBody>
      </p:sp>
      <p:sp>
        <p:nvSpPr>
          <p:cNvPr id="6" name="Footer Placeholder 5">
            <a:extLst>
              <a:ext uri="{FF2B5EF4-FFF2-40B4-BE49-F238E27FC236}">
                <a16:creationId xmlns:a16="http://schemas.microsoft.com/office/drawing/2014/main" id="{27E36B7B-7295-4915-88D5-29B8E870308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6CEBCD0-2ED1-9145-30EF-307E04EE6181}"/>
              </a:ext>
            </a:extLst>
          </p:cNvPr>
          <p:cNvSpPr>
            <a:spLocks noGrp="1"/>
          </p:cNvSpPr>
          <p:nvPr>
            <p:ph type="sldNum" sz="quarter" idx="12"/>
          </p:nvPr>
        </p:nvSpPr>
        <p:spPr/>
        <p:txBody>
          <a:bodyPr/>
          <a:lstStyle/>
          <a:p>
            <a:fld id="{9FA7834A-2FEC-4FB6-93BA-C4EAD1D141C4}" type="slidenum">
              <a:rPr lang="en-GB" smtClean="0"/>
              <a:t>‹#›</a:t>
            </a:fld>
            <a:endParaRPr lang="en-GB"/>
          </a:p>
        </p:txBody>
      </p:sp>
    </p:spTree>
    <p:extLst>
      <p:ext uri="{BB962C8B-B14F-4D97-AF65-F5344CB8AC3E}">
        <p14:creationId xmlns:p14="http://schemas.microsoft.com/office/powerpoint/2010/main" val="2920202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C9E0C-21CD-2C7E-9F27-D19D403D278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BCC6FD-C343-3AB9-1FA3-AE58BAF14C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F540DF-760D-A176-27CA-C849D04AB3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7724C1-B4C7-523F-09DA-C084D9D693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72BDD-BC83-CF66-85D9-709CB23362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D202B6-22B1-3250-2A45-ACCD8A5E2E8C}"/>
              </a:ext>
            </a:extLst>
          </p:cNvPr>
          <p:cNvSpPr>
            <a:spLocks noGrp="1"/>
          </p:cNvSpPr>
          <p:nvPr>
            <p:ph type="dt" sz="half" idx="10"/>
          </p:nvPr>
        </p:nvSpPr>
        <p:spPr/>
        <p:txBody>
          <a:bodyPr/>
          <a:lstStyle/>
          <a:p>
            <a:fld id="{E3664047-C294-4B83-806E-E7C8E681A999}" type="datetimeFigureOut">
              <a:rPr lang="en-GB" smtClean="0"/>
              <a:t>20/06/2023</a:t>
            </a:fld>
            <a:endParaRPr lang="en-GB"/>
          </a:p>
        </p:txBody>
      </p:sp>
      <p:sp>
        <p:nvSpPr>
          <p:cNvPr id="8" name="Footer Placeholder 7">
            <a:extLst>
              <a:ext uri="{FF2B5EF4-FFF2-40B4-BE49-F238E27FC236}">
                <a16:creationId xmlns:a16="http://schemas.microsoft.com/office/drawing/2014/main" id="{37A2867A-D95B-A5AD-B5B5-FA345E45FED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8721B93-5B0D-9BC2-1BEE-6861D151EEB5}"/>
              </a:ext>
            </a:extLst>
          </p:cNvPr>
          <p:cNvSpPr>
            <a:spLocks noGrp="1"/>
          </p:cNvSpPr>
          <p:nvPr>
            <p:ph type="sldNum" sz="quarter" idx="12"/>
          </p:nvPr>
        </p:nvSpPr>
        <p:spPr/>
        <p:txBody>
          <a:bodyPr/>
          <a:lstStyle/>
          <a:p>
            <a:fld id="{9FA7834A-2FEC-4FB6-93BA-C4EAD1D141C4}" type="slidenum">
              <a:rPr lang="en-GB" smtClean="0"/>
              <a:t>‹#›</a:t>
            </a:fld>
            <a:endParaRPr lang="en-GB"/>
          </a:p>
        </p:txBody>
      </p:sp>
    </p:spTree>
    <p:extLst>
      <p:ext uri="{BB962C8B-B14F-4D97-AF65-F5344CB8AC3E}">
        <p14:creationId xmlns:p14="http://schemas.microsoft.com/office/powerpoint/2010/main" val="252672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1EC5-9D7A-FF23-D8EB-EE7E68671B2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0AF1BC3-7D29-03B6-2B5B-D56B845D1005}"/>
              </a:ext>
            </a:extLst>
          </p:cNvPr>
          <p:cNvSpPr>
            <a:spLocks noGrp="1"/>
          </p:cNvSpPr>
          <p:nvPr>
            <p:ph type="dt" sz="half" idx="10"/>
          </p:nvPr>
        </p:nvSpPr>
        <p:spPr/>
        <p:txBody>
          <a:bodyPr/>
          <a:lstStyle/>
          <a:p>
            <a:fld id="{E3664047-C294-4B83-806E-E7C8E681A999}" type="datetimeFigureOut">
              <a:rPr lang="en-GB" smtClean="0"/>
              <a:t>20/06/2023</a:t>
            </a:fld>
            <a:endParaRPr lang="en-GB"/>
          </a:p>
        </p:txBody>
      </p:sp>
      <p:sp>
        <p:nvSpPr>
          <p:cNvPr id="4" name="Footer Placeholder 3">
            <a:extLst>
              <a:ext uri="{FF2B5EF4-FFF2-40B4-BE49-F238E27FC236}">
                <a16:creationId xmlns:a16="http://schemas.microsoft.com/office/drawing/2014/main" id="{223A3D40-BA5C-2877-2C78-9BC10415E8A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1611FB4-62DF-C3AF-4166-4A7279740B54}"/>
              </a:ext>
            </a:extLst>
          </p:cNvPr>
          <p:cNvSpPr>
            <a:spLocks noGrp="1"/>
          </p:cNvSpPr>
          <p:nvPr>
            <p:ph type="sldNum" sz="quarter" idx="12"/>
          </p:nvPr>
        </p:nvSpPr>
        <p:spPr/>
        <p:txBody>
          <a:bodyPr/>
          <a:lstStyle/>
          <a:p>
            <a:fld id="{9FA7834A-2FEC-4FB6-93BA-C4EAD1D141C4}" type="slidenum">
              <a:rPr lang="en-GB" smtClean="0"/>
              <a:t>‹#›</a:t>
            </a:fld>
            <a:endParaRPr lang="en-GB"/>
          </a:p>
        </p:txBody>
      </p:sp>
    </p:spTree>
    <p:extLst>
      <p:ext uri="{BB962C8B-B14F-4D97-AF65-F5344CB8AC3E}">
        <p14:creationId xmlns:p14="http://schemas.microsoft.com/office/powerpoint/2010/main" val="75655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D622A1-A23A-EF0C-8565-82E847EE125A}"/>
              </a:ext>
            </a:extLst>
          </p:cNvPr>
          <p:cNvSpPr>
            <a:spLocks noGrp="1"/>
          </p:cNvSpPr>
          <p:nvPr>
            <p:ph type="dt" sz="half" idx="10"/>
          </p:nvPr>
        </p:nvSpPr>
        <p:spPr/>
        <p:txBody>
          <a:bodyPr/>
          <a:lstStyle/>
          <a:p>
            <a:fld id="{E3664047-C294-4B83-806E-E7C8E681A999}" type="datetimeFigureOut">
              <a:rPr lang="en-GB" smtClean="0"/>
              <a:t>20/06/2023</a:t>
            </a:fld>
            <a:endParaRPr lang="en-GB"/>
          </a:p>
        </p:txBody>
      </p:sp>
      <p:sp>
        <p:nvSpPr>
          <p:cNvPr id="3" name="Footer Placeholder 2">
            <a:extLst>
              <a:ext uri="{FF2B5EF4-FFF2-40B4-BE49-F238E27FC236}">
                <a16:creationId xmlns:a16="http://schemas.microsoft.com/office/drawing/2014/main" id="{BA7B5BE5-3414-118C-B86D-DB9AF757EAB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3C1603D-ABE1-A1D6-67E5-06DE2B22955E}"/>
              </a:ext>
            </a:extLst>
          </p:cNvPr>
          <p:cNvSpPr>
            <a:spLocks noGrp="1"/>
          </p:cNvSpPr>
          <p:nvPr>
            <p:ph type="sldNum" sz="quarter" idx="12"/>
          </p:nvPr>
        </p:nvSpPr>
        <p:spPr/>
        <p:txBody>
          <a:bodyPr/>
          <a:lstStyle/>
          <a:p>
            <a:fld id="{9FA7834A-2FEC-4FB6-93BA-C4EAD1D141C4}" type="slidenum">
              <a:rPr lang="en-GB" smtClean="0"/>
              <a:t>‹#›</a:t>
            </a:fld>
            <a:endParaRPr lang="en-GB"/>
          </a:p>
        </p:txBody>
      </p:sp>
    </p:spTree>
    <p:extLst>
      <p:ext uri="{BB962C8B-B14F-4D97-AF65-F5344CB8AC3E}">
        <p14:creationId xmlns:p14="http://schemas.microsoft.com/office/powerpoint/2010/main" val="143291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FB014-65F9-5DB7-DFB3-3D8D0C63DF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D95F93F-3A36-7F87-996D-B3371296A3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07E00C-6E13-917A-4F2B-A08C383A5E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9E1060-067B-9ED7-D0B0-68D839259E63}"/>
              </a:ext>
            </a:extLst>
          </p:cNvPr>
          <p:cNvSpPr>
            <a:spLocks noGrp="1"/>
          </p:cNvSpPr>
          <p:nvPr>
            <p:ph type="dt" sz="half" idx="10"/>
          </p:nvPr>
        </p:nvSpPr>
        <p:spPr/>
        <p:txBody>
          <a:bodyPr/>
          <a:lstStyle/>
          <a:p>
            <a:fld id="{E3664047-C294-4B83-806E-E7C8E681A999}" type="datetimeFigureOut">
              <a:rPr lang="en-GB" smtClean="0"/>
              <a:t>20/06/2023</a:t>
            </a:fld>
            <a:endParaRPr lang="en-GB"/>
          </a:p>
        </p:txBody>
      </p:sp>
      <p:sp>
        <p:nvSpPr>
          <p:cNvPr id="6" name="Footer Placeholder 5">
            <a:extLst>
              <a:ext uri="{FF2B5EF4-FFF2-40B4-BE49-F238E27FC236}">
                <a16:creationId xmlns:a16="http://schemas.microsoft.com/office/drawing/2014/main" id="{4062B1AD-43E5-F730-8F63-6BD0C45AAA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A439BF-ADD4-99FB-04EE-4CC1BEEAE95C}"/>
              </a:ext>
            </a:extLst>
          </p:cNvPr>
          <p:cNvSpPr>
            <a:spLocks noGrp="1"/>
          </p:cNvSpPr>
          <p:nvPr>
            <p:ph type="sldNum" sz="quarter" idx="12"/>
          </p:nvPr>
        </p:nvSpPr>
        <p:spPr/>
        <p:txBody>
          <a:bodyPr/>
          <a:lstStyle/>
          <a:p>
            <a:fld id="{9FA7834A-2FEC-4FB6-93BA-C4EAD1D141C4}" type="slidenum">
              <a:rPr lang="en-GB" smtClean="0"/>
              <a:t>‹#›</a:t>
            </a:fld>
            <a:endParaRPr lang="en-GB"/>
          </a:p>
        </p:txBody>
      </p:sp>
    </p:spTree>
    <p:extLst>
      <p:ext uri="{BB962C8B-B14F-4D97-AF65-F5344CB8AC3E}">
        <p14:creationId xmlns:p14="http://schemas.microsoft.com/office/powerpoint/2010/main" val="3609572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D89E8-B8FD-E67D-1F49-E53DB51BDA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9E5D196-F7BD-EC69-8BDC-44C92148A8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4534E59-5F13-9E7D-9F06-71D56E3C5A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85E446-76E0-FD00-4006-1F9A34331ED8}"/>
              </a:ext>
            </a:extLst>
          </p:cNvPr>
          <p:cNvSpPr>
            <a:spLocks noGrp="1"/>
          </p:cNvSpPr>
          <p:nvPr>
            <p:ph type="dt" sz="half" idx="10"/>
          </p:nvPr>
        </p:nvSpPr>
        <p:spPr/>
        <p:txBody>
          <a:bodyPr/>
          <a:lstStyle/>
          <a:p>
            <a:fld id="{E3664047-C294-4B83-806E-E7C8E681A999}" type="datetimeFigureOut">
              <a:rPr lang="en-GB" smtClean="0"/>
              <a:t>20/06/2023</a:t>
            </a:fld>
            <a:endParaRPr lang="en-GB"/>
          </a:p>
        </p:txBody>
      </p:sp>
      <p:sp>
        <p:nvSpPr>
          <p:cNvPr id="6" name="Footer Placeholder 5">
            <a:extLst>
              <a:ext uri="{FF2B5EF4-FFF2-40B4-BE49-F238E27FC236}">
                <a16:creationId xmlns:a16="http://schemas.microsoft.com/office/drawing/2014/main" id="{A9FC8BE6-9B0F-7F7C-C4F0-5DB8494FB8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E97C70C-A228-1F92-4761-EF97E8AB8D89}"/>
              </a:ext>
            </a:extLst>
          </p:cNvPr>
          <p:cNvSpPr>
            <a:spLocks noGrp="1"/>
          </p:cNvSpPr>
          <p:nvPr>
            <p:ph type="sldNum" sz="quarter" idx="12"/>
          </p:nvPr>
        </p:nvSpPr>
        <p:spPr/>
        <p:txBody>
          <a:bodyPr/>
          <a:lstStyle/>
          <a:p>
            <a:fld id="{9FA7834A-2FEC-4FB6-93BA-C4EAD1D141C4}" type="slidenum">
              <a:rPr lang="en-GB" smtClean="0"/>
              <a:t>‹#›</a:t>
            </a:fld>
            <a:endParaRPr lang="en-GB"/>
          </a:p>
        </p:txBody>
      </p:sp>
    </p:spTree>
    <p:extLst>
      <p:ext uri="{BB962C8B-B14F-4D97-AF65-F5344CB8AC3E}">
        <p14:creationId xmlns:p14="http://schemas.microsoft.com/office/powerpoint/2010/main" val="130584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961FA3-3DE5-8034-2D13-82680650EE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1E3442-47E6-8A42-2092-C2E9D23FFA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C6ACAC-904D-73BB-FF08-2202752556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664047-C294-4B83-806E-E7C8E681A999}" type="datetimeFigureOut">
              <a:rPr lang="en-GB" smtClean="0"/>
              <a:t>20/06/2023</a:t>
            </a:fld>
            <a:endParaRPr lang="en-GB"/>
          </a:p>
        </p:txBody>
      </p:sp>
      <p:sp>
        <p:nvSpPr>
          <p:cNvPr id="5" name="Footer Placeholder 4">
            <a:extLst>
              <a:ext uri="{FF2B5EF4-FFF2-40B4-BE49-F238E27FC236}">
                <a16:creationId xmlns:a16="http://schemas.microsoft.com/office/drawing/2014/main" id="{4DFE0114-C3E9-B80D-6727-9E56AEB2AE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8DBA1C0-D057-7C96-A1B3-F38A957979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A7834A-2FEC-4FB6-93BA-C4EAD1D141C4}" type="slidenum">
              <a:rPr lang="en-GB" smtClean="0"/>
              <a:t>‹#›</a:t>
            </a:fld>
            <a:endParaRPr lang="en-GB"/>
          </a:p>
        </p:txBody>
      </p:sp>
    </p:spTree>
    <p:extLst>
      <p:ext uri="{BB962C8B-B14F-4D97-AF65-F5344CB8AC3E}">
        <p14:creationId xmlns:p14="http://schemas.microsoft.com/office/powerpoint/2010/main" val="2695133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DB7A1-16B3-5DF7-441E-6F9A9B050DAE}"/>
              </a:ext>
            </a:extLst>
          </p:cNvPr>
          <p:cNvSpPr>
            <a:spLocks noGrp="1"/>
          </p:cNvSpPr>
          <p:nvPr>
            <p:ph type="ctrTitle"/>
          </p:nvPr>
        </p:nvSpPr>
        <p:spPr/>
        <p:txBody>
          <a:bodyPr/>
          <a:lstStyle/>
          <a:p>
            <a:endParaRPr lang="en-GB" dirty="0"/>
          </a:p>
        </p:txBody>
      </p:sp>
      <p:sp>
        <p:nvSpPr>
          <p:cNvPr id="3" name="Subtitle 2">
            <a:extLst>
              <a:ext uri="{FF2B5EF4-FFF2-40B4-BE49-F238E27FC236}">
                <a16:creationId xmlns:a16="http://schemas.microsoft.com/office/drawing/2014/main" id="{16F8E3AD-2ABF-9274-EEB3-097501089A45}"/>
              </a:ext>
            </a:extLst>
          </p:cNvPr>
          <p:cNvSpPr>
            <a:spLocks noGrp="1"/>
          </p:cNvSpPr>
          <p:nvPr>
            <p:ph type="subTitle" idx="1"/>
          </p:nvPr>
        </p:nvSpPr>
        <p:spPr>
          <a:xfrm>
            <a:off x="1524000" y="4021584"/>
            <a:ext cx="9144000" cy="1236216"/>
          </a:xfrm>
        </p:spPr>
        <p:txBody>
          <a:bodyPr>
            <a:normAutofit lnSpcReduction="10000"/>
          </a:bodyPr>
          <a:lstStyle/>
          <a:p>
            <a:endParaRPr lang="en-GB" dirty="0"/>
          </a:p>
          <a:p>
            <a:r>
              <a:rPr lang="en-GB" dirty="0"/>
              <a:t>LOIP 3 Workshop – June 23</a:t>
            </a:r>
          </a:p>
          <a:p>
            <a:r>
              <a:rPr lang="en-GB" dirty="0"/>
              <a:t>Biddy Kelly (Fresh Start)</a:t>
            </a:r>
          </a:p>
        </p:txBody>
      </p:sp>
      <p:pic>
        <p:nvPicPr>
          <p:cNvPr id="5" name="Picture 4" descr="Logo, company name&#10;&#10;Description automatically generated">
            <a:extLst>
              <a:ext uri="{FF2B5EF4-FFF2-40B4-BE49-F238E27FC236}">
                <a16:creationId xmlns:a16="http://schemas.microsoft.com/office/drawing/2014/main" id="{17CFC6F4-5FCA-CDD9-F70A-1E1A5BD47F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164" y="866552"/>
            <a:ext cx="9814715" cy="2899221"/>
          </a:xfrm>
          <a:prstGeom prst="rect">
            <a:avLst/>
          </a:prstGeom>
        </p:spPr>
      </p:pic>
    </p:spTree>
    <p:extLst>
      <p:ext uri="{BB962C8B-B14F-4D97-AF65-F5344CB8AC3E}">
        <p14:creationId xmlns:p14="http://schemas.microsoft.com/office/powerpoint/2010/main" val="3926597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48FE0-27DA-56D8-964F-28FA4E20AEF7}"/>
              </a:ext>
            </a:extLst>
          </p:cNvPr>
          <p:cNvSpPr>
            <a:spLocks noGrp="1"/>
          </p:cNvSpPr>
          <p:nvPr>
            <p:ph type="title"/>
          </p:nvPr>
        </p:nvSpPr>
        <p:spPr/>
        <p:txBody>
          <a:bodyPr/>
          <a:lstStyle/>
          <a:p>
            <a:pPr algn="ctr"/>
            <a:r>
              <a:rPr lang="en-GB" b="1" dirty="0">
                <a:solidFill>
                  <a:srgbClr val="0070C0"/>
                </a:solidFill>
              </a:rPr>
              <a:t>Guiding principles</a:t>
            </a:r>
          </a:p>
        </p:txBody>
      </p:sp>
      <p:sp>
        <p:nvSpPr>
          <p:cNvPr id="3" name="Content Placeholder 2">
            <a:extLst>
              <a:ext uri="{FF2B5EF4-FFF2-40B4-BE49-F238E27FC236}">
                <a16:creationId xmlns:a16="http://schemas.microsoft.com/office/drawing/2014/main" id="{43A95DCB-1BF1-FE6D-BF88-4DE1C1DA20CF}"/>
              </a:ext>
            </a:extLst>
          </p:cNvPr>
          <p:cNvSpPr>
            <a:spLocks noGrp="1"/>
          </p:cNvSpPr>
          <p:nvPr>
            <p:ph idx="1"/>
          </p:nvPr>
        </p:nvSpPr>
        <p:spPr/>
        <p:txBody>
          <a:bodyPr>
            <a:normAutofit/>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Our guiding principles / values:</a:t>
            </a:r>
          </a:p>
          <a:p>
            <a:pPr marL="0" indent="0">
              <a:lnSpc>
                <a:spcPct val="107000"/>
              </a:lnSpc>
              <a:spcAft>
                <a:spcPts val="8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We will seek to build and strengthen </a:t>
            </a:r>
            <a:r>
              <a:rPr lang="en-GB" sz="2400" b="1" i="1" dirty="0">
                <a:effectLst/>
                <a:latin typeface="Calibri" panose="020F0502020204030204" pitchFamily="34" charset="0"/>
                <a:ea typeface="Calibri" panose="020F0502020204030204" pitchFamily="34" charset="0"/>
                <a:cs typeface="Times New Roman" panose="02020603050405020304" pitchFamily="18" charset="0"/>
              </a:rPr>
              <a:t>trusting relationships</a:t>
            </a:r>
            <a:r>
              <a:rPr lang="en-GB" sz="2400" dirty="0">
                <a:effectLst/>
                <a:latin typeface="Calibri" panose="020F0502020204030204" pitchFamily="34" charset="0"/>
                <a:ea typeface="Calibri" panose="020F0502020204030204" pitchFamily="34" charset="0"/>
                <a:cs typeface="Times New Roman" panose="02020603050405020304" pitchFamily="18" charset="0"/>
              </a:rPr>
              <a:t> with our members, our community, funders and other stakeholders.  </a:t>
            </a:r>
            <a:r>
              <a:rPr lang="en-GB" sz="2400" b="1" i="1" dirty="0">
                <a:effectLst/>
                <a:latin typeface="Calibri" panose="020F0502020204030204" pitchFamily="34" charset="0"/>
                <a:ea typeface="Calibri" panose="020F0502020204030204" pitchFamily="34" charset="0"/>
                <a:cs typeface="Times New Roman" panose="02020603050405020304" pitchFamily="18" charset="0"/>
              </a:rPr>
              <a:t>Authenticity and integrity.</a:t>
            </a:r>
            <a:r>
              <a:rPr lang="en-GB" sz="24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We will work </a:t>
            </a:r>
            <a:r>
              <a:rPr lang="en-GB" sz="2400" b="1" i="1" dirty="0">
                <a:effectLst/>
                <a:latin typeface="Calibri" panose="020F0502020204030204" pitchFamily="34" charset="0"/>
                <a:ea typeface="Calibri" panose="020F0502020204030204" pitchFamily="34" charset="0"/>
                <a:cs typeface="Times New Roman" panose="02020603050405020304" pitchFamily="18" charset="0"/>
              </a:rPr>
              <a:t>collaboratively</a:t>
            </a:r>
            <a:r>
              <a:rPr lang="en-GB" sz="2400" dirty="0">
                <a:effectLst/>
                <a:latin typeface="Calibri" panose="020F0502020204030204" pitchFamily="34" charset="0"/>
                <a:ea typeface="Calibri" panose="020F0502020204030204" pitchFamily="34" charset="0"/>
                <a:cs typeface="Times New Roman" panose="02020603050405020304" pitchFamily="18" charset="0"/>
              </a:rPr>
              <a:t> as a whole R2 and in mini-partnerships to ensure everything we do is community led. </a:t>
            </a:r>
            <a:r>
              <a:rPr lang="en-GB" sz="2400" b="1" i="1" dirty="0">
                <a:effectLst/>
                <a:latin typeface="Calibri" panose="020F0502020204030204" pitchFamily="34" charset="0"/>
                <a:ea typeface="Calibri" panose="020F0502020204030204" pitchFamily="34" charset="0"/>
                <a:cs typeface="Times New Roman" panose="02020603050405020304" pitchFamily="18" charset="0"/>
              </a:rPr>
              <a:t>Connected and supportive.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We will </a:t>
            </a:r>
            <a:r>
              <a:rPr lang="en-GB" sz="2400" b="1" i="1" dirty="0">
                <a:effectLst/>
                <a:latin typeface="Calibri" panose="020F0502020204030204" pitchFamily="34" charset="0"/>
                <a:ea typeface="Calibri" panose="020F0502020204030204" pitchFamily="34" charset="0"/>
                <a:cs typeface="Times New Roman" panose="02020603050405020304" pitchFamily="18" charset="0"/>
              </a:rPr>
              <a:t>share our learning</a:t>
            </a:r>
            <a:r>
              <a:rPr lang="en-GB" sz="2400" dirty="0">
                <a:effectLst/>
                <a:latin typeface="Calibri" panose="020F0502020204030204" pitchFamily="34" charset="0"/>
                <a:ea typeface="Calibri" panose="020F0502020204030204" pitchFamily="34" charset="0"/>
                <a:cs typeface="Times New Roman" panose="02020603050405020304" pitchFamily="18" charset="0"/>
              </a:rPr>
              <a:t> and be focused and deliberate about the learning. </a:t>
            </a:r>
            <a:r>
              <a:rPr lang="en-GB" sz="2400" b="1" i="1" dirty="0">
                <a:effectLst/>
                <a:latin typeface="Calibri" panose="020F0502020204030204" pitchFamily="34" charset="0"/>
                <a:ea typeface="Calibri" panose="020F0502020204030204" pitchFamily="34" charset="0"/>
                <a:cs typeface="Times New Roman" panose="02020603050405020304" pitchFamily="18" charset="0"/>
              </a:rPr>
              <a:t>Collaborative not competitive</a:t>
            </a:r>
            <a:r>
              <a:rPr lang="en-GB" sz="2400" i="1" dirty="0">
                <a:effectLst/>
                <a:latin typeface="Calibri" panose="020F0502020204030204" pitchFamily="34" charset="0"/>
                <a:ea typeface="Calibri" panose="020F0502020204030204" pitchFamily="34" charset="0"/>
                <a:cs typeface="Times New Roman" panose="02020603050405020304" pitchFamily="18" charset="0"/>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200199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48FE0-27DA-56D8-964F-28FA4E20AEF7}"/>
              </a:ext>
            </a:extLst>
          </p:cNvPr>
          <p:cNvSpPr>
            <a:spLocks noGrp="1"/>
          </p:cNvSpPr>
          <p:nvPr>
            <p:ph type="title"/>
          </p:nvPr>
        </p:nvSpPr>
        <p:spPr/>
        <p:txBody>
          <a:bodyPr/>
          <a:lstStyle/>
          <a:p>
            <a:pPr algn="ctr"/>
            <a:r>
              <a:rPr lang="en-GB" b="1" dirty="0">
                <a:solidFill>
                  <a:srgbClr val="0070C0"/>
                </a:solidFill>
              </a:rPr>
              <a:t>Strategic aims</a:t>
            </a:r>
          </a:p>
        </p:txBody>
      </p:sp>
      <p:sp>
        <p:nvSpPr>
          <p:cNvPr id="3" name="Content Placeholder 2">
            <a:extLst>
              <a:ext uri="{FF2B5EF4-FFF2-40B4-BE49-F238E27FC236}">
                <a16:creationId xmlns:a16="http://schemas.microsoft.com/office/drawing/2014/main" id="{43A95DCB-1BF1-FE6D-BF88-4DE1C1DA20CF}"/>
              </a:ext>
            </a:extLst>
          </p:cNvPr>
          <p:cNvSpPr>
            <a:spLocks noGrp="1"/>
          </p:cNvSpPr>
          <p:nvPr>
            <p:ph idx="1"/>
          </p:nvPr>
        </p:nvSpPr>
        <p:spPr/>
        <p:txBody>
          <a:bodyPr>
            <a:normAutofit/>
          </a:bodyPr>
          <a:lstStyle/>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We will together to be more strategic in our approach – responding to the now and planning for the future.</a:t>
            </a:r>
          </a:p>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We will have a more collective voice to represent our members and wider community.</a:t>
            </a:r>
          </a:p>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We are better connected and have a good understanding of the strengths of our members.</a:t>
            </a:r>
          </a:p>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We will seek to push for more collaborative funding opportunities.</a:t>
            </a:r>
          </a:p>
          <a:p>
            <a:pPr marL="342900" lvl="0" indent="-342900">
              <a:lnSpc>
                <a:spcPct val="107000"/>
              </a:lnSpc>
              <a:spcAft>
                <a:spcPts val="800"/>
              </a:spcAft>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Feasibility on the development of a Community Wealth Partnership.</a:t>
            </a:r>
          </a:p>
          <a:p>
            <a:pPr marL="0" indent="0">
              <a:buNone/>
            </a:pPr>
            <a:endParaRPr lang="en-GB" dirty="0"/>
          </a:p>
        </p:txBody>
      </p:sp>
    </p:spTree>
    <p:extLst>
      <p:ext uri="{BB962C8B-B14F-4D97-AF65-F5344CB8AC3E}">
        <p14:creationId xmlns:p14="http://schemas.microsoft.com/office/powerpoint/2010/main" val="3231795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48FE0-27DA-56D8-964F-28FA4E20AEF7}"/>
              </a:ext>
            </a:extLst>
          </p:cNvPr>
          <p:cNvSpPr>
            <a:spLocks noGrp="1"/>
          </p:cNvSpPr>
          <p:nvPr>
            <p:ph type="title"/>
          </p:nvPr>
        </p:nvSpPr>
        <p:spPr/>
        <p:txBody>
          <a:bodyPr/>
          <a:lstStyle/>
          <a:p>
            <a:pPr algn="ctr"/>
            <a:r>
              <a:rPr lang="en-GB" b="1" dirty="0">
                <a:solidFill>
                  <a:srgbClr val="0070C0"/>
                </a:solidFill>
              </a:rPr>
              <a:t>Where we are now – some “wins”</a:t>
            </a:r>
          </a:p>
        </p:txBody>
      </p:sp>
      <p:sp>
        <p:nvSpPr>
          <p:cNvPr id="3" name="Content Placeholder 2">
            <a:extLst>
              <a:ext uri="{FF2B5EF4-FFF2-40B4-BE49-F238E27FC236}">
                <a16:creationId xmlns:a16="http://schemas.microsoft.com/office/drawing/2014/main" id="{43A95DCB-1BF1-FE6D-BF88-4DE1C1DA20CF}"/>
              </a:ext>
            </a:extLst>
          </p:cNvPr>
          <p:cNvSpPr>
            <a:spLocks noGrp="1"/>
          </p:cNvSpPr>
          <p:nvPr>
            <p:ph idx="1"/>
          </p:nvPr>
        </p:nvSpPr>
        <p:spPr/>
        <p:txBody>
          <a:bodyPr>
            <a:normAutofit/>
          </a:bodyPr>
          <a:lstStyle/>
          <a:p>
            <a:pPr marL="0" indent="0">
              <a:buNone/>
            </a:pPr>
            <a:r>
              <a:rPr lang="en-GB" dirty="0"/>
              <a:t>Funding:</a:t>
            </a:r>
          </a:p>
          <a:p>
            <a:r>
              <a:rPr lang="en-GB" dirty="0"/>
              <a:t>Scottish Government Funding for an R2 Co-Ordinator for 3 years.</a:t>
            </a:r>
          </a:p>
          <a:p>
            <a:r>
              <a:rPr lang="en-GB" dirty="0"/>
              <a:t>NEAT (North Edinburgh Active Travel) strategy. Funding to implement action plan shared across R2 members.</a:t>
            </a:r>
          </a:p>
          <a:p>
            <a:endParaRPr lang="en-GB" dirty="0"/>
          </a:p>
          <a:p>
            <a:pPr marL="0" indent="0">
              <a:buNone/>
            </a:pPr>
            <a:r>
              <a:rPr lang="en-GB" dirty="0"/>
              <a:t>For our local community:</a:t>
            </a:r>
          </a:p>
          <a:p>
            <a:r>
              <a:rPr lang="en-GB" dirty="0"/>
              <a:t>Damp issues – using our collective learning / knowledge to push for system change.</a:t>
            </a:r>
          </a:p>
          <a:p>
            <a:endParaRPr lang="en-GB" dirty="0"/>
          </a:p>
        </p:txBody>
      </p:sp>
    </p:spTree>
    <p:extLst>
      <p:ext uri="{BB962C8B-B14F-4D97-AF65-F5344CB8AC3E}">
        <p14:creationId xmlns:p14="http://schemas.microsoft.com/office/powerpoint/2010/main" val="1832371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48FE0-27DA-56D8-964F-28FA4E20AEF7}"/>
              </a:ext>
            </a:extLst>
          </p:cNvPr>
          <p:cNvSpPr>
            <a:spLocks noGrp="1"/>
          </p:cNvSpPr>
          <p:nvPr>
            <p:ph type="title"/>
          </p:nvPr>
        </p:nvSpPr>
        <p:spPr/>
        <p:txBody>
          <a:bodyPr/>
          <a:lstStyle/>
          <a:p>
            <a:pPr algn="ctr"/>
            <a:r>
              <a:rPr lang="en-GB" b="1" dirty="0">
                <a:solidFill>
                  <a:srgbClr val="0070C0"/>
                </a:solidFill>
              </a:rPr>
              <a:t>Next steps</a:t>
            </a:r>
          </a:p>
        </p:txBody>
      </p:sp>
      <p:sp>
        <p:nvSpPr>
          <p:cNvPr id="3" name="Content Placeholder 2">
            <a:extLst>
              <a:ext uri="{FF2B5EF4-FFF2-40B4-BE49-F238E27FC236}">
                <a16:creationId xmlns:a16="http://schemas.microsoft.com/office/drawing/2014/main" id="{43A95DCB-1BF1-FE6D-BF88-4DE1C1DA20CF}"/>
              </a:ext>
            </a:extLst>
          </p:cNvPr>
          <p:cNvSpPr>
            <a:spLocks noGrp="1"/>
          </p:cNvSpPr>
          <p:nvPr>
            <p:ph idx="1"/>
          </p:nvPr>
        </p:nvSpPr>
        <p:spPr/>
        <p:txBody>
          <a:bodyPr>
            <a:normAutofit fontScale="92500" lnSpcReduction="10000"/>
          </a:bodyPr>
          <a:lstStyle/>
          <a:p>
            <a:r>
              <a:rPr lang="en-GB" sz="2800" dirty="0"/>
              <a:t>Sharing of relevant information at the right time both ways. </a:t>
            </a:r>
          </a:p>
          <a:p>
            <a:r>
              <a:rPr lang="en-GB" sz="2800" dirty="0"/>
              <a:t>Identification of issues/local trends earlier by sharing information earlier &amp; joint reflection.</a:t>
            </a:r>
          </a:p>
          <a:p>
            <a:r>
              <a:rPr lang="en-GB" sz="2800" dirty="0"/>
              <a:t>Development of “social prescribing” referrals to key anchor organisations.</a:t>
            </a:r>
          </a:p>
          <a:p>
            <a:r>
              <a:rPr lang="en-GB" sz="2800" dirty="0"/>
              <a:t>Development of joint initiatives from the voices in our community.</a:t>
            </a:r>
          </a:p>
          <a:p>
            <a:r>
              <a:rPr lang="en-GB" sz="2800" dirty="0"/>
              <a:t>Creation of ‘islands of excellence’ to demonstrate proof of concept to help create more robust &amp; reliable solutions (delivery models/propositions).</a:t>
            </a:r>
          </a:p>
          <a:p>
            <a:endParaRPr lang="en-GB" sz="2800" dirty="0"/>
          </a:p>
          <a:p>
            <a:pPr marL="0" indent="0">
              <a:buNone/>
            </a:pPr>
            <a:r>
              <a:rPr lang="en-GB" sz="2800" i="1" dirty="0"/>
              <a:t>	Working closer together, communicating more effectively both ways 	to improve the service offering.</a:t>
            </a:r>
          </a:p>
          <a:p>
            <a:endParaRPr lang="en-GB" dirty="0"/>
          </a:p>
        </p:txBody>
      </p:sp>
    </p:spTree>
    <p:extLst>
      <p:ext uri="{BB962C8B-B14F-4D97-AF65-F5344CB8AC3E}">
        <p14:creationId xmlns:p14="http://schemas.microsoft.com/office/powerpoint/2010/main" val="490723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48FE0-27DA-56D8-964F-28FA4E20AEF7}"/>
              </a:ext>
            </a:extLst>
          </p:cNvPr>
          <p:cNvSpPr>
            <a:spLocks noGrp="1"/>
          </p:cNvSpPr>
          <p:nvPr>
            <p:ph type="title"/>
          </p:nvPr>
        </p:nvSpPr>
        <p:spPr/>
        <p:txBody>
          <a:bodyPr/>
          <a:lstStyle/>
          <a:p>
            <a:pPr algn="ctr"/>
            <a:r>
              <a:rPr lang="en-GB" b="1" dirty="0">
                <a:solidFill>
                  <a:srgbClr val="0070C0"/>
                </a:solidFill>
              </a:rPr>
              <a:t>Contact details</a:t>
            </a:r>
          </a:p>
        </p:txBody>
      </p:sp>
      <p:sp>
        <p:nvSpPr>
          <p:cNvPr id="3" name="Content Placeholder 2">
            <a:extLst>
              <a:ext uri="{FF2B5EF4-FFF2-40B4-BE49-F238E27FC236}">
                <a16:creationId xmlns:a16="http://schemas.microsoft.com/office/drawing/2014/main" id="{43A95DCB-1BF1-FE6D-BF88-4DE1C1DA20CF}"/>
              </a:ext>
            </a:extLst>
          </p:cNvPr>
          <p:cNvSpPr>
            <a:spLocks noGrp="1"/>
          </p:cNvSpPr>
          <p:nvPr>
            <p:ph idx="1"/>
          </p:nvPr>
        </p:nvSpPr>
        <p:spPr/>
        <p:txBody>
          <a:bodyPr>
            <a:normAutofit/>
          </a:bodyPr>
          <a:lstStyle/>
          <a:p>
            <a:pPr marL="0" indent="0">
              <a:buNone/>
            </a:pPr>
            <a:endParaRPr lang="en-GB" dirty="0"/>
          </a:p>
          <a:p>
            <a:pPr marL="0" indent="0">
              <a:buNone/>
            </a:pPr>
            <a:endParaRPr lang="en-GB" dirty="0"/>
          </a:p>
          <a:p>
            <a:pPr marL="0" indent="0">
              <a:buNone/>
            </a:pPr>
            <a:endParaRPr lang="en-GB" dirty="0"/>
          </a:p>
          <a:p>
            <a:pPr marL="0" indent="0" algn="ctr">
              <a:buNone/>
            </a:pPr>
            <a:r>
              <a:rPr lang="en-GB" dirty="0"/>
              <a:t>Biddy Kelly – Fresh Start</a:t>
            </a:r>
          </a:p>
          <a:p>
            <a:pPr marL="0" indent="0" algn="ctr">
              <a:buNone/>
            </a:pPr>
            <a:r>
              <a:rPr lang="en-GB" dirty="0"/>
              <a:t>biddy@freshstartweb.org.uk</a:t>
            </a:r>
          </a:p>
        </p:txBody>
      </p:sp>
    </p:spTree>
    <p:extLst>
      <p:ext uri="{BB962C8B-B14F-4D97-AF65-F5344CB8AC3E}">
        <p14:creationId xmlns:p14="http://schemas.microsoft.com/office/powerpoint/2010/main" val="3567548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48FE0-27DA-56D8-964F-28FA4E20AEF7}"/>
              </a:ext>
            </a:extLst>
          </p:cNvPr>
          <p:cNvSpPr>
            <a:spLocks noGrp="1"/>
          </p:cNvSpPr>
          <p:nvPr>
            <p:ph type="title"/>
          </p:nvPr>
        </p:nvSpPr>
        <p:spPr/>
        <p:txBody>
          <a:bodyPr/>
          <a:lstStyle/>
          <a:p>
            <a:pPr algn="ctr"/>
            <a:r>
              <a:rPr lang="en-GB" b="1" dirty="0">
                <a:solidFill>
                  <a:srgbClr val="0070C0"/>
                </a:solidFill>
              </a:rPr>
              <a:t>North Edinburgh Response and Recovery Group (R2)</a:t>
            </a:r>
          </a:p>
        </p:txBody>
      </p:sp>
      <p:sp>
        <p:nvSpPr>
          <p:cNvPr id="3" name="Content Placeholder 2">
            <a:extLst>
              <a:ext uri="{FF2B5EF4-FFF2-40B4-BE49-F238E27FC236}">
                <a16:creationId xmlns:a16="http://schemas.microsoft.com/office/drawing/2014/main" id="{43A95DCB-1BF1-FE6D-BF88-4DE1C1DA20CF}"/>
              </a:ext>
            </a:extLst>
          </p:cNvPr>
          <p:cNvSpPr>
            <a:spLocks noGrp="1"/>
          </p:cNvSpPr>
          <p:nvPr>
            <p:ph idx="1"/>
          </p:nvPr>
        </p:nvSpPr>
        <p:spPr/>
        <p:txBody>
          <a:bodyPr>
            <a:normAutofit/>
          </a:bodyPr>
          <a:lstStyle/>
          <a:p>
            <a:pPr marL="0" indent="0">
              <a:buNone/>
            </a:pPr>
            <a:r>
              <a:rPr lang="en-GB" dirty="0"/>
              <a:t>Who are we?</a:t>
            </a:r>
          </a:p>
          <a:p>
            <a:r>
              <a:rPr lang="en-GB" dirty="0"/>
              <a:t>R2 is a coalition of organisations working in North Edinburgh. </a:t>
            </a:r>
          </a:p>
          <a:p>
            <a:r>
              <a:rPr lang="en-GB" dirty="0"/>
              <a:t>Established to respond to the communities needs in the Covid-19 pandemic, our focus is on partnership working, sharing knowledge and generating lasting positive change for the people of North Edinburgh.</a:t>
            </a:r>
          </a:p>
          <a:p>
            <a:r>
              <a:rPr lang="en-GB" dirty="0"/>
              <a:t>Collective of over 30 third sector organisations with support from local Cllr’s, MP and MSP.</a:t>
            </a:r>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331957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48FE0-27DA-56D8-964F-28FA4E20AEF7}"/>
              </a:ext>
            </a:extLst>
          </p:cNvPr>
          <p:cNvSpPr>
            <a:spLocks noGrp="1"/>
          </p:cNvSpPr>
          <p:nvPr>
            <p:ph type="title"/>
          </p:nvPr>
        </p:nvSpPr>
        <p:spPr/>
        <p:txBody>
          <a:bodyPr/>
          <a:lstStyle/>
          <a:p>
            <a:pPr algn="ctr"/>
            <a:r>
              <a:rPr lang="en-GB" b="1" dirty="0">
                <a:solidFill>
                  <a:srgbClr val="0070C0"/>
                </a:solidFill>
              </a:rPr>
              <a:t>Background Info – Journey so far</a:t>
            </a:r>
          </a:p>
        </p:txBody>
      </p:sp>
      <p:sp>
        <p:nvSpPr>
          <p:cNvPr id="3" name="Content Placeholder 2">
            <a:extLst>
              <a:ext uri="{FF2B5EF4-FFF2-40B4-BE49-F238E27FC236}">
                <a16:creationId xmlns:a16="http://schemas.microsoft.com/office/drawing/2014/main" id="{43A95DCB-1BF1-FE6D-BF88-4DE1C1DA20CF}"/>
              </a:ext>
            </a:extLst>
          </p:cNvPr>
          <p:cNvSpPr>
            <a:spLocks noGrp="1"/>
          </p:cNvSpPr>
          <p:nvPr>
            <p:ph idx="1"/>
          </p:nvPr>
        </p:nvSpPr>
        <p:spPr/>
        <p:txBody>
          <a:bodyPr>
            <a:normAutofit lnSpcReduction="10000"/>
          </a:bodyPr>
          <a:lstStyle/>
          <a:p>
            <a:r>
              <a:rPr lang="en-GB" dirty="0"/>
              <a:t>North Edinburgh Covid 19 Foodshare Group established March 2020</a:t>
            </a:r>
          </a:p>
          <a:p>
            <a:r>
              <a:rPr lang="en-GB" dirty="0"/>
              <a:t>Collective included local third sector organisations, local activists, local Cllr’s, MSP, MP – all shapes and sizes.</a:t>
            </a:r>
          </a:p>
          <a:p>
            <a:r>
              <a:rPr lang="en-GB" dirty="0"/>
              <a:t>Sourced and shared funds, resources, volunteers, expertise and “emotional energy”.</a:t>
            </a:r>
          </a:p>
          <a:p>
            <a:r>
              <a:rPr lang="en-GB" dirty="0"/>
              <a:t>Deliver &gt; 250,000 meals during lockdown and responded to emerging needs. E.g. white goods, kids clothes, arts and crafts etc.</a:t>
            </a:r>
          </a:p>
          <a:p>
            <a:r>
              <a:rPr lang="en-GB" dirty="0"/>
              <a:t>Recognition we need to challenge ourselves more around true collaboration and partnership and what this actually means in practise. </a:t>
            </a:r>
            <a:endParaRPr lang="en-GB" i="1" dirty="0"/>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280270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48FE0-27DA-56D8-964F-28FA4E20AEF7}"/>
              </a:ext>
            </a:extLst>
          </p:cNvPr>
          <p:cNvSpPr>
            <a:spLocks noGrp="1"/>
          </p:cNvSpPr>
          <p:nvPr>
            <p:ph type="title"/>
          </p:nvPr>
        </p:nvSpPr>
        <p:spPr/>
        <p:txBody>
          <a:bodyPr/>
          <a:lstStyle/>
          <a:p>
            <a:pPr algn="ctr"/>
            <a:r>
              <a:rPr lang="en-GB" b="1" dirty="0">
                <a:solidFill>
                  <a:srgbClr val="0070C0"/>
                </a:solidFill>
              </a:rPr>
              <a:t>Membership</a:t>
            </a:r>
          </a:p>
        </p:txBody>
      </p:sp>
      <p:sp>
        <p:nvSpPr>
          <p:cNvPr id="3" name="Content Placeholder 2">
            <a:extLst>
              <a:ext uri="{FF2B5EF4-FFF2-40B4-BE49-F238E27FC236}">
                <a16:creationId xmlns:a16="http://schemas.microsoft.com/office/drawing/2014/main" id="{43A95DCB-1BF1-FE6D-BF88-4DE1C1DA20CF}"/>
              </a:ext>
            </a:extLst>
          </p:cNvPr>
          <p:cNvSpPr>
            <a:spLocks noGrp="1"/>
          </p:cNvSpPr>
          <p:nvPr>
            <p:ph idx="1"/>
          </p:nvPr>
        </p:nvSpPr>
        <p:spPr/>
        <p:txBody>
          <a:bodyPr>
            <a:normAutofit fontScale="92500" lnSpcReduction="20000"/>
          </a:bodyPr>
          <a:lstStyle/>
          <a:p>
            <a:r>
              <a:rPr lang="en-GB" sz="2800" dirty="0"/>
              <a:t>Over 30 cross sectoral organisations and growing</a:t>
            </a:r>
          </a:p>
          <a:p>
            <a:pPr marL="0" indent="0">
              <a:buNone/>
            </a:pPr>
            <a:endParaRPr lang="en-GB" sz="2800" dirty="0"/>
          </a:p>
          <a:p>
            <a:pPr marL="0" indent="0">
              <a:buNone/>
            </a:pPr>
            <a:r>
              <a:rPr lang="en-GB" sz="2800" dirty="0">
                <a:latin typeface="Calibri" panose="020F0502020204030204" pitchFamily="34" charset="0"/>
                <a:cs typeface="Calibri" panose="020F0502020204030204" pitchFamily="34" charset="0"/>
              </a:rPr>
              <a:t>Fresh Start, North Edinburgh Arts, Spartans Community Football Academy, </a:t>
            </a:r>
            <a:r>
              <a:rPr lang="en-GB" sz="2800" dirty="0">
                <a:effectLst/>
                <a:latin typeface="Calibri" panose="020F0502020204030204" pitchFamily="34" charset="0"/>
                <a:ea typeface="Calibri" panose="020F0502020204030204" pitchFamily="34" charset="0"/>
                <a:cs typeface="Calibri" panose="020F0502020204030204" pitchFamily="34" charset="0"/>
              </a:rPr>
              <a:t>Pilton Community Health Project, Scran Academy, LIFT – Low Income Families Together, Community Renewal, Granton Information Centre, Drylaw Neighbourhood Centre, West Pilton Neighbourhood Centre, MYDG, Old Kirk Muirhouse Parish Church, Circle, Pilton Equalities Project (PEP), Edinburgh Health and Social Care Partnership, She Scotland, Pilton Youth and Children’s Project (PYCP), Graton Community Gardeners, National Galleries , Granton Castle Walled Garden, City of Edinburgh Council – Lifelong Learning, Stepping Stones North Edinburgh, U-evolve, </a:t>
            </a:r>
            <a:r>
              <a:rPr lang="en-GB" sz="2800" dirty="0" err="1">
                <a:effectLst/>
                <a:latin typeface="Calibri" panose="020F0502020204030204" pitchFamily="34" charset="0"/>
                <a:ea typeface="Calibri" panose="020F0502020204030204" pitchFamily="34" charset="0"/>
                <a:cs typeface="Calibri" panose="020F0502020204030204" pitchFamily="34" charset="0"/>
              </a:rPr>
              <a:t>Fet</a:t>
            </a:r>
            <a:r>
              <a:rPr lang="en-GB" sz="2800" dirty="0">
                <a:effectLst/>
                <a:latin typeface="Calibri" panose="020F0502020204030204" pitchFamily="34" charset="0"/>
                <a:ea typeface="Calibri" panose="020F0502020204030204" pitchFamily="34" charset="0"/>
                <a:cs typeface="Calibri" panose="020F0502020204030204" pitchFamily="34" charset="0"/>
              </a:rPr>
              <a:t> Lor, Granton Youth, Local Cllrs – Cammy Day and Stuart Dobbin, MSP – Ben MacPherson, MP – Deidre Brock, Empty Kitchens Big Hearts, CAB, Edible Estates, Edinburgh Agroecology (Lauriston Farm), PCA, Project Esperanza, Muirhouse Housing Association</a:t>
            </a:r>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2732544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48FE0-27DA-56D8-964F-28FA4E20AEF7}"/>
              </a:ext>
            </a:extLst>
          </p:cNvPr>
          <p:cNvSpPr>
            <a:spLocks noGrp="1"/>
          </p:cNvSpPr>
          <p:nvPr>
            <p:ph type="title"/>
          </p:nvPr>
        </p:nvSpPr>
        <p:spPr/>
        <p:txBody>
          <a:bodyPr/>
          <a:lstStyle/>
          <a:p>
            <a:pPr algn="ctr"/>
            <a:r>
              <a:rPr lang="en-GB" b="1" dirty="0">
                <a:solidFill>
                  <a:srgbClr val="0070C0"/>
                </a:solidFill>
              </a:rPr>
              <a:t>From Foodshare to R2</a:t>
            </a:r>
          </a:p>
        </p:txBody>
      </p:sp>
      <p:sp>
        <p:nvSpPr>
          <p:cNvPr id="3" name="Content Placeholder 2">
            <a:extLst>
              <a:ext uri="{FF2B5EF4-FFF2-40B4-BE49-F238E27FC236}">
                <a16:creationId xmlns:a16="http://schemas.microsoft.com/office/drawing/2014/main" id="{43A95DCB-1BF1-FE6D-BF88-4DE1C1DA20CF}"/>
              </a:ext>
            </a:extLst>
          </p:cNvPr>
          <p:cNvSpPr>
            <a:spLocks noGrp="1"/>
          </p:cNvSpPr>
          <p:nvPr>
            <p:ph idx="1"/>
          </p:nvPr>
        </p:nvSpPr>
        <p:spPr/>
        <p:txBody>
          <a:bodyPr>
            <a:normAutofit/>
          </a:bodyPr>
          <a:lstStyle/>
          <a:p>
            <a:r>
              <a:rPr lang="en-GB" dirty="0"/>
              <a:t>Created a shared “vision” document.</a:t>
            </a:r>
          </a:p>
          <a:p>
            <a:r>
              <a:rPr lang="en-GB" dirty="0"/>
              <a:t>Shared principles:</a:t>
            </a:r>
          </a:p>
          <a:p>
            <a:r>
              <a:rPr lang="en-GB" dirty="0"/>
              <a:t>Love, care, compassion and dignity</a:t>
            </a:r>
          </a:p>
          <a:p>
            <a:r>
              <a:rPr lang="en-GB" dirty="0"/>
              <a:t>Created 5 working groups led by different member organisations.</a:t>
            </a:r>
          </a:p>
          <a:p>
            <a:r>
              <a:rPr lang="en-GB" dirty="0"/>
              <a:t>Allowed us to continue to respond to the needs of the people in our community is a speedy and agile manner.</a:t>
            </a:r>
          </a:p>
          <a:p>
            <a:endParaRPr lang="en-GB" dirty="0"/>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237528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48FE0-27DA-56D8-964F-28FA4E20AEF7}"/>
              </a:ext>
            </a:extLst>
          </p:cNvPr>
          <p:cNvSpPr>
            <a:spLocks noGrp="1"/>
          </p:cNvSpPr>
          <p:nvPr>
            <p:ph type="title"/>
          </p:nvPr>
        </p:nvSpPr>
        <p:spPr/>
        <p:txBody>
          <a:bodyPr/>
          <a:lstStyle/>
          <a:p>
            <a:pPr algn="ctr"/>
            <a:r>
              <a:rPr lang="en-GB" b="1" dirty="0">
                <a:solidFill>
                  <a:srgbClr val="0070C0"/>
                </a:solidFill>
              </a:rPr>
              <a:t>Some examples</a:t>
            </a:r>
          </a:p>
        </p:txBody>
      </p:sp>
      <p:sp>
        <p:nvSpPr>
          <p:cNvPr id="3" name="Content Placeholder 2">
            <a:extLst>
              <a:ext uri="{FF2B5EF4-FFF2-40B4-BE49-F238E27FC236}">
                <a16:creationId xmlns:a16="http://schemas.microsoft.com/office/drawing/2014/main" id="{43A95DCB-1BF1-FE6D-BF88-4DE1C1DA20CF}"/>
              </a:ext>
            </a:extLst>
          </p:cNvPr>
          <p:cNvSpPr>
            <a:spLocks noGrp="1"/>
          </p:cNvSpPr>
          <p:nvPr>
            <p:ph idx="1"/>
          </p:nvPr>
        </p:nvSpPr>
        <p:spPr/>
        <p:txBody>
          <a:bodyPr>
            <a:normAutofit/>
          </a:bodyPr>
          <a:lstStyle/>
          <a:p>
            <a:r>
              <a:rPr lang="en-GB" sz="2400" dirty="0"/>
              <a:t>Scottish Government Communities Wellbeing Fund – all 16 organisation in MNW who applied were successful in full funding. We were the only locality to be able to be co-ordinated in our response in the timeline given. Over £200,000 allocated.</a:t>
            </a:r>
          </a:p>
          <a:p>
            <a:r>
              <a:rPr lang="en-GB" sz="2400" dirty="0"/>
              <a:t>Local High School response – emergency food in place within two days, creation of paper booklet for help and support to be produced and put through all doors, have a community services day in the school for parents, develop ways to engage young people, connecting families within wrap around support – workers based in school – whole family support.</a:t>
            </a:r>
          </a:p>
          <a:p>
            <a:r>
              <a:rPr lang="en-GB" sz="2400" dirty="0"/>
              <a:t>Two local community festivals ran with over 6,000 people attending each year.</a:t>
            </a:r>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1135432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48FE0-27DA-56D8-964F-28FA4E20AEF7}"/>
              </a:ext>
            </a:extLst>
          </p:cNvPr>
          <p:cNvSpPr>
            <a:spLocks noGrp="1"/>
          </p:cNvSpPr>
          <p:nvPr>
            <p:ph type="title"/>
          </p:nvPr>
        </p:nvSpPr>
        <p:spPr/>
        <p:txBody>
          <a:bodyPr/>
          <a:lstStyle/>
          <a:p>
            <a:pPr algn="ctr"/>
            <a:r>
              <a:rPr lang="en-GB" b="1" dirty="0">
                <a:solidFill>
                  <a:srgbClr val="0070C0"/>
                </a:solidFill>
              </a:rPr>
              <a:t>Consistently learning and adapting</a:t>
            </a:r>
          </a:p>
        </p:txBody>
      </p:sp>
      <p:sp>
        <p:nvSpPr>
          <p:cNvPr id="3" name="Content Placeholder 2">
            <a:extLst>
              <a:ext uri="{FF2B5EF4-FFF2-40B4-BE49-F238E27FC236}">
                <a16:creationId xmlns:a16="http://schemas.microsoft.com/office/drawing/2014/main" id="{43A95DCB-1BF1-FE6D-BF88-4DE1C1DA20CF}"/>
              </a:ext>
            </a:extLst>
          </p:cNvPr>
          <p:cNvSpPr>
            <a:spLocks noGrp="1"/>
          </p:cNvSpPr>
          <p:nvPr>
            <p:ph idx="1"/>
          </p:nvPr>
        </p:nvSpPr>
        <p:spPr/>
        <p:txBody>
          <a:bodyPr>
            <a:normAutofit/>
          </a:bodyPr>
          <a:lstStyle/>
          <a:p>
            <a:r>
              <a:rPr lang="en-GB" dirty="0"/>
              <a:t>5 working groups were not working.</a:t>
            </a:r>
          </a:p>
          <a:p>
            <a:r>
              <a:rPr lang="en-GB" dirty="0"/>
              <a:t>Held in person 4 hour development with over 25 CEO’s attending.</a:t>
            </a:r>
          </a:p>
          <a:p>
            <a:r>
              <a:rPr lang="en-GB" dirty="0"/>
              <a:t>Conducted survey monkey to gauge continued support for R2.</a:t>
            </a:r>
          </a:p>
          <a:p>
            <a:r>
              <a:rPr lang="en-GB" dirty="0"/>
              <a:t>Development Working group </a:t>
            </a:r>
          </a:p>
          <a:p>
            <a:r>
              <a:rPr lang="en-GB" dirty="0"/>
              <a:t>Full R2 meetings – learn, inform, action.</a:t>
            </a:r>
          </a:p>
          <a:p>
            <a:r>
              <a:rPr lang="en-GB" dirty="0"/>
              <a:t>Guiding principles organisations sign up to.</a:t>
            </a:r>
          </a:p>
          <a:p>
            <a:pPr marL="0" indent="0">
              <a:buNone/>
            </a:pPr>
            <a:endParaRPr lang="en-GB" dirty="0"/>
          </a:p>
          <a:p>
            <a:endParaRPr lang="en-GB" dirty="0"/>
          </a:p>
        </p:txBody>
      </p:sp>
    </p:spTree>
    <p:extLst>
      <p:ext uri="{BB962C8B-B14F-4D97-AF65-F5344CB8AC3E}">
        <p14:creationId xmlns:p14="http://schemas.microsoft.com/office/powerpoint/2010/main" val="1299456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6F4C9-10DE-E51D-79DF-93D603B1A301}"/>
              </a:ext>
            </a:extLst>
          </p:cNvPr>
          <p:cNvSpPr>
            <a:spLocks noGrp="1"/>
          </p:cNvSpPr>
          <p:nvPr>
            <p:ph type="title"/>
          </p:nvPr>
        </p:nvSpPr>
        <p:spPr/>
        <p:txBody>
          <a:bodyPr/>
          <a:lstStyle/>
          <a:p>
            <a:endParaRPr lang="en-GB"/>
          </a:p>
        </p:txBody>
      </p:sp>
      <p:graphicFrame>
        <p:nvGraphicFramePr>
          <p:cNvPr id="4" name="Content Placeholder 3">
            <a:extLst>
              <a:ext uri="{FF2B5EF4-FFF2-40B4-BE49-F238E27FC236}">
                <a16:creationId xmlns:a16="http://schemas.microsoft.com/office/drawing/2014/main" id="{F5F08105-5EB8-FD70-CDA4-DF2BCA4CFBEF}"/>
              </a:ext>
            </a:extLst>
          </p:cNvPr>
          <p:cNvGraphicFramePr>
            <a:graphicFrameLocks noGrp="1"/>
          </p:cNvGraphicFramePr>
          <p:nvPr>
            <p:ph idx="1"/>
            <p:extLst>
              <p:ext uri="{D42A27DB-BD31-4B8C-83A1-F6EECF244321}">
                <p14:modId xmlns:p14="http://schemas.microsoft.com/office/powerpoint/2010/main" val="2535242832"/>
              </p:ext>
            </p:extLst>
          </p:nvPr>
        </p:nvGraphicFramePr>
        <p:xfrm>
          <a:off x="838199" y="443883"/>
          <a:ext cx="10711650" cy="5733074"/>
        </p:xfrm>
        <a:graphic>
          <a:graphicData uri="http://schemas.openxmlformats.org/drawingml/2006/table">
            <a:tbl>
              <a:tblPr>
                <a:tableStyleId>{5C22544A-7EE6-4342-B048-85BDC9FD1C3A}</a:tableStyleId>
              </a:tblPr>
              <a:tblGrid>
                <a:gridCol w="650350">
                  <a:extLst>
                    <a:ext uri="{9D8B030D-6E8A-4147-A177-3AD203B41FA5}">
                      <a16:colId xmlns:a16="http://schemas.microsoft.com/office/drawing/2014/main" val="2659913484"/>
                    </a:ext>
                  </a:extLst>
                </a:gridCol>
                <a:gridCol w="846412">
                  <a:extLst>
                    <a:ext uri="{9D8B030D-6E8A-4147-A177-3AD203B41FA5}">
                      <a16:colId xmlns:a16="http://schemas.microsoft.com/office/drawing/2014/main" val="1795638233"/>
                    </a:ext>
                  </a:extLst>
                </a:gridCol>
                <a:gridCol w="846412">
                  <a:extLst>
                    <a:ext uri="{9D8B030D-6E8A-4147-A177-3AD203B41FA5}">
                      <a16:colId xmlns:a16="http://schemas.microsoft.com/office/drawing/2014/main" val="2300206842"/>
                    </a:ext>
                  </a:extLst>
                </a:gridCol>
                <a:gridCol w="229534">
                  <a:extLst>
                    <a:ext uri="{9D8B030D-6E8A-4147-A177-3AD203B41FA5}">
                      <a16:colId xmlns:a16="http://schemas.microsoft.com/office/drawing/2014/main" val="1732359867"/>
                    </a:ext>
                  </a:extLst>
                </a:gridCol>
                <a:gridCol w="1468070">
                  <a:extLst>
                    <a:ext uri="{9D8B030D-6E8A-4147-A177-3AD203B41FA5}">
                      <a16:colId xmlns:a16="http://schemas.microsoft.com/office/drawing/2014/main" val="978780075"/>
                    </a:ext>
                  </a:extLst>
                </a:gridCol>
                <a:gridCol w="1468070">
                  <a:extLst>
                    <a:ext uri="{9D8B030D-6E8A-4147-A177-3AD203B41FA5}">
                      <a16:colId xmlns:a16="http://schemas.microsoft.com/office/drawing/2014/main" val="2995586735"/>
                    </a:ext>
                  </a:extLst>
                </a:gridCol>
                <a:gridCol w="745990">
                  <a:extLst>
                    <a:ext uri="{9D8B030D-6E8A-4147-A177-3AD203B41FA5}">
                      <a16:colId xmlns:a16="http://schemas.microsoft.com/office/drawing/2014/main" val="959518910"/>
                    </a:ext>
                  </a:extLst>
                </a:gridCol>
                <a:gridCol w="745990">
                  <a:extLst>
                    <a:ext uri="{9D8B030D-6E8A-4147-A177-3AD203B41FA5}">
                      <a16:colId xmlns:a16="http://schemas.microsoft.com/office/drawing/2014/main" val="4082268300"/>
                    </a:ext>
                  </a:extLst>
                </a:gridCol>
                <a:gridCol w="636004">
                  <a:extLst>
                    <a:ext uri="{9D8B030D-6E8A-4147-A177-3AD203B41FA5}">
                      <a16:colId xmlns:a16="http://schemas.microsoft.com/office/drawing/2014/main" val="1031822163"/>
                    </a:ext>
                  </a:extLst>
                </a:gridCol>
                <a:gridCol w="636004">
                  <a:extLst>
                    <a:ext uri="{9D8B030D-6E8A-4147-A177-3AD203B41FA5}">
                      <a16:colId xmlns:a16="http://schemas.microsoft.com/office/drawing/2014/main" val="3473312193"/>
                    </a:ext>
                  </a:extLst>
                </a:gridCol>
                <a:gridCol w="664696">
                  <a:extLst>
                    <a:ext uri="{9D8B030D-6E8A-4147-A177-3AD203B41FA5}">
                      <a16:colId xmlns:a16="http://schemas.microsoft.com/office/drawing/2014/main" val="3401620584"/>
                    </a:ext>
                  </a:extLst>
                </a:gridCol>
                <a:gridCol w="664696">
                  <a:extLst>
                    <a:ext uri="{9D8B030D-6E8A-4147-A177-3AD203B41FA5}">
                      <a16:colId xmlns:a16="http://schemas.microsoft.com/office/drawing/2014/main" val="2335353234"/>
                    </a:ext>
                  </a:extLst>
                </a:gridCol>
                <a:gridCol w="554711">
                  <a:extLst>
                    <a:ext uri="{9D8B030D-6E8A-4147-A177-3AD203B41FA5}">
                      <a16:colId xmlns:a16="http://schemas.microsoft.com/office/drawing/2014/main" val="503585135"/>
                    </a:ext>
                  </a:extLst>
                </a:gridCol>
                <a:gridCol w="554711">
                  <a:extLst>
                    <a:ext uri="{9D8B030D-6E8A-4147-A177-3AD203B41FA5}">
                      <a16:colId xmlns:a16="http://schemas.microsoft.com/office/drawing/2014/main" val="2241069222"/>
                    </a:ext>
                  </a:extLst>
                </a:gridCol>
              </a:tblGrid>
              <a:tr h="97220">
                <a:tc gridSpan="14">
                  <a:txBody>
                    <a:bodyPr/>
                    <a:lstStyle/>
                    <a:p>
                      <a:pPr algn="ctr" fontAlgn="ctr"/>
                      <a:r>
                        <a:rPr lang="en-GB" sz="400" u="none" strike="noStrike">
                          <a:effectLst/>
                        </a:rPr>
                        <a:t>North Edinburgh Vision: working together </a:t>
                      </a:r>
                      <a:endParaRPr lang="en-GB" sz="400" b="1" i="0" u="none" strike="noStrike">
                        <a:solidFill>
                          <a:srgbClr val="000000"/>
                        </a:solidFill>
                        <a:effectLst/>
                        <a:latin typeface="Calibri" panose="020F0502020204030204" pitchFamily="34" charset="0"/>
                      </a:endParaRPr>
                    </a:p>
                  </a:txBody>
                  <a:tcPr marL="2952" marR="2952" marT="2952" marB="0" anchor="ct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111196424"/>
                  </a:ext>
                </a:extLst>
              </a:tr>
              <a:tr h="143886">
                <a:tc>
                  <a:txBody>
                    <a:bodyPr/>
                    <a:lstStyle/>
                    <a:p>
                      <a:pPr algn="ctr" fontAlgn="ctr"/>
                      <a:r>
                        <a:rPr lang="en-GB" sz="300" u="none" strike="noStrike">
                          <a:effectLst/>
                        </a:rPr>
                        <a:t>SITUATION</a:t>
                      </a: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ctr" fontAlgn="ct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r>
                        <a:rPr lang="en-GB" sz="300" u="none" strike="noStrike">
                          <a:effectLst/>
                        </a:rPr>
                        <a:t>INPUTS</a:t>
                      </a: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ctr" fontAlgn="ctr"/>
                      <a:endParaRPr lang="en-GB" sz="300" b="1" i="0" u="none" strike="noStrike">
                        <a:solidFill>
                          <a:srgbClr val="000000"/>
                        </a:solidFill>
                        <a:effectLst/>
                        <a:latin typeface="Calibri" panose="020F0502020204030204" pitchFamily="34" charset="0"/>
                      </a:endParaRPr>
                    </a:p>
                  </a:txBody>
                  <a:tcPr marL="2952" marR="2952" marT="2952" marB="0" anchor="ctr"/>
                </a:tc>
                <a:tc gridSpan="2">
                  <a:txBody>
                    <a:bodyPr/>
                    <a:lstStyle/>
                    <a:p>
                      <a:pPr algn="ctr" fontAlgn="ctr"/>
                      <a:r>
                        <a:rPr lang="en-GB" sz="300" u="none" strike="noStrike">
                          <a:effectLst/>
                        </a:rPr>
                        <a:t>ACTIVITIES</a:t>
                      </a:r>
                      <a:endParaRPr lang="en-GB" sz="300" b="1" i="0" u="none" strike="noStrike">
                        <a:solidFill>
                          <a:srgbClr val="000000"/>
                        </a:solidFill>
                        <a:effectLst/>
                        <a:latin typeface="Calibri" panose="020F0502020204030204" pitchFamily="34" charset="0"/>
                      </a:endParaRPr>
                    </a:p>
                  </a:txBody>
                  <a:tcPr marL="2952" marR="2952" marT="2952" marB="0" anchor="ctr"/>
                </a:tc>
                <a:tc hMerge="1">
                  <a:txBody>
                    <a:bodyPr/>
                    <a:lstStyle/>
                    <a:p>
                      <a:endParaRPr lang="en-GB"/>
                    </a:p>
                  </a:txBody>
                  <a:tcPr/>
                </a:tc>
                <a:tc>
                  <a:txBody>
                    <a:bodyPr/>
                    <a:lstStyle/>
                    <a:p>
                      <a:pPr algn="ctr"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ctr" fontAlgn="ctr"/>
                      <a:r>
                        <a:rPr lang="en-GB" sz="300" u="none" strike="noStrike">
                          <a:effectLst/>
                        </a:rPr>
                        <a:t>OUTPUTS</a:t>
                      </a: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ctr" fontAlgn="ctr"/>
                      <a:r>
                        <a:rPr lang="en-GB" sz="300" u="none" strike="noStrike">
                          <a:effectLst/>
                        </a:rPr>
                        <a:t> </a:t>
                      </a: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r>
                        <a:rPr lang="en-GB" sz="300" u="none" strike="noStrike">
                          <a:effectLst/>
                        </a:rPr>
                        <a:t>SHORT TERM IMPACT</a:t>
                      </a: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r>
                        <a:rPr lang="en-GB" sz="300" u="none" strike="noStrike">
                          <a:effectLst/>
                        </a:rPr>
                        <a:t>MEDIUM TERM IMPACT</a:t>
                      </a: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r>
                        <a:rPr lang="en-GB" sz="300" u="none" strike="noStrike">
                          <a:effectLst/>
                        </a:rPr>
                        <a:t>LONG TERM IMPACT</a:t>
                      </a:r>
                      <a:endParaRPr lang="en-GB" sz="300" b="1" i="0" u="none" strike="noStrike">
                        <a:solidFill>
                          <a:srgbClr val="000000"/>
                        </a:solidFill>
                        <a:effectLst/>
                        <a:latin typeface="Calibri" panose="020F0502020204030204" pitchFamily="34" charset="0"/>
                      </a:endParaRPr>
                    </a:p>
                  </a:txBody>
                  <a:tcPr marL="2952" marR="2952" marT="2952" marB="0" anchor="ctr"/>
                </a:tc>
                <a:extLst>
                  <a:ext uri="{0D108BD9-81ED-4DB2-BD59-A6C34878D82A}">
                    <a16:rowId xmlns:a16="http://schemas.microsoft.com/office/drawing/2014/main" val="2477880121"/>
                  </a:ext>
                </a:extLst>
              </a:tr>
              <a:tr h="97220">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ctr" fontAlgn="b"/>
                      <a:endParaRPr lang="en-GB" sz="300" b="1" i="0" u="none" strike="noStrike">
                        <a:solidFill>
                          <a:srgbClr val="000000"/>
                        </a:solidFill>
                        <a:effectLst/>
                        <a:latin typeface="Calibri" panose="020F0502020204030204" pitchFamily="34" charset="0"/>
                      </a:endParaRPr>
                    </a:p>
                  </a:txBody>
                  <a:tcPr marL="2952" marR="2952" marT="2952" marB="0" anchor="b"/>
                </a:tc>
                <a:tc gridSpan="2">
                  <a:txBody>
                    <a:bodyPr/>
                    <a:lstStyle/>
                    <a:p>
                      <a:pPr algn="ctr" fontAlgn="ctr"/>
                      <a:endParaRPr lang="en-GB" sz="300" b="1" i="0" u="none" strike="noStrike">
                        <a:solidFill>
                          <a:srgbClr val="000000"/>
                        </a:solidFill>
                        <a:effectLst/>
                        <a:latin typeface="Calibri" panose="020F0502020204030204" pitchFamily="34" charset="0"/>
                      </a:endParaRPr>
                    </a:p>
                  </a:txBody>
                  <a:tcPr marL="2952" marR="2952" marT="2952" marB="0" anchor="ctr"/>
                </a:tc>
                <a:tc h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a:txBody>
                    <a:bodyPr/>
                    <a:lstStyle/>
                    <a:p>
                      <a:pPr algn="ctr" fontAlgn="b"/>
                      <a:endParaRPr lang="en-GB" sz="300" b="1" i="0" u="none" strike="noStrike">
                        <a:solidFill>
                          <a:srgbClr val="000000"/>
                        </a:solidFill>
                        <a:effectLst/>
                        <a:latin typeface="Calibri" panose="020F0502020204030204" pitchFamily="34" charset="0"/>
                      </a:endParaRPr>
                    </a:p>
                  </a:txBody>
                  <a:tcPr marL="2952" marR="2952" marT="2952" marB="0" anchor="b"/>
                </a:tc>
                <a:tc>
                  <a:txBody>
                    <a:bodyPr/>
                    <a:lstStyle/>
                    <a:p>
                      <a:pPr algn="ctr" fontAlgn="b"/>
                      <a:endParaRPr lang="en-GB" sz="300" b="1" i="0" u="none" strike="noStrike">
                        <a:solidFill>
                          <a:srgbClr val="000000"/>
                        </a:solidFill>
                        <a:effectLst/>
                        <a:latin typeface="Calibri" panose="020F0502020204030204" pitchFamily="34" charset="0"/>
                      </a:endParaRPr>
                    </a:p>
                  </a:txBody>
                  <a:tcPr marL="2952" marR="2952" marT="2952" marB="0" anchor="b"/>
                </a:tc>
                <a:tc>
                  <a:txBody>
                    <a:bodyPr/>
                    <a:lstStyle/>
                    <a:p>
                      <a:pPr algn="l" fontAlgn="ctr"/>
                      <a:r>
                        <a:rPr lang="en-GB" sz="300" u="none" strike="noStrike">
                          <a:effectLst/>
                        </a:rPr>
                        <a:t>Research will show</a:t>
                      </a:r>
                      <a:endParaRPr lang="en-GB" sz="300" b="1" i="1" u="none" strike="noStrike">
                        <a:solidFill>
                          <a:srgbClr val="7B7B7B"/>
                        </a:solidFill>
                        <a:effectLst/>
                        <a:latin typeface="Calibri" panose="020F0502020204030204" pitchFamily="34" charset="0"/>
                      </a:endParaRPr>
                    </a:p>
                  </a:txBody>
                  <a:tcPr marL="2952" marR="2952" marT="2952" marB="0" anchor="ctr"/>
                </a:tc>
                <a:tc>
                  <a:txBody>
                    <a:bodyPr/>
                    <a:lstStyle/>
                    <a:p>
                      <a:pPr algn="ctr" fontAlgn="ct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r>
                        <a:rPr lang="en-GB" sz="300" u="none" strike="noStrike">
                          <a:effectLst/>
                        </a:rPr>
                        <a:t>Research will show</a:t>
                      </a:r>
                      <a:endParaRPr lang="en-GB" sz="300" b="1" i="1" u="none" strike="noStrike">
                        <a:solidFill>
                          <a:srgbClr val="7B7B7B"/>
                        </a:solidFill>
                        <a:effectLst/>
                        <a:latin typeface="Calibri" panose="020F0502020204030204" pitchFamily="34" charset="0"/>
                      </a:endParaRPr>
                    </a:p>
                  </a:txBody>
                  <a:tcPr marL="2952" marR="2952" marT="2952" marB="0" anchor="ctr"/>
                </a:tc>
                <a:tc>
                  <a:txBody>
                    <a:bodyPr/>
                    <a:lstStyle/>
                    <a:p>
                      <a:pPr algn="ctr" fontAlgn="ct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extLst>
                  <a:ext uri="{0D108BD9-81ED-4DB2-BD59-A6C34878D82A}">
                    <a16:rowId xmlns:a16="http://schemas.microsoft.com/office/drawing/2014/main" val="674252042"/>
                  </a:ext>
                </a:extLst>
              </a:tr>
              <a:tr h="97220">
                <a:tc rowSpan="6">
                  <a:txBody>
                    <a:bodyPr/>
                    <a:lstStyle/>
                    <a:p>
                      <a:pPr algn="ctr" fontAlgn="ctr"/>
                      <a:r>
                        <a:rPr lang="en-GB" sz="300" u="none" strike="noStrike">
                          <a:effectLst/>
                        </a:rPr>
                        <a:t>The impact of COVID-19 has increased the number of households in North Edinburgh grappling with severe financial, social and aspirational poverty leaving many at high risk of homelessness and prolonged negative life outcomes</a:t>
                      </a: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rowSpan="3">
                  <a:txBody>
                    <a:bodyPr/>
                    <a:lstStyle/>
                    <a:p>
                      <a:pPr algn="l" fontAlgn="ctr"/>
                      <a:r>
                        <a:rPr lang="en-GB" sz="300" u="none" strike="noStrike">
                          <a:effectLst/>
                        </a:rPr>
                        <a:t>Funding Support:  TNL Community Fund /  Comic Relief and  Trusts, Statutory,  General Fundraising and Sales.</a:t>
                      </a:r>
                      <a:endParaRPr lang="en-GB" sz="300" b="0" i="0" u="none" strike="noStrike">
                        <a:solidFill>
                          <a:srgbClr val="000000"/>
                        </a:solidFill>
                        <a:effectLst/>
                        <a:latin typeface="Calibri" panose="020F0502020204030204" pitchFamily="34" charset="0"/>
                      </a:endParaRPr>
                    </a:p>
                  </a:txBody>
                  <a:tcPr marL="2952" marR="2952" marT="2952" marB="0" anchor="ctr"/>
                </a:tc>
                <a:tc rowSpan="27">
                  <a:txBody>
                    <a:bodyPr/>
                    <a:lstStyle/>
                    <a:p>
                      <a:pPr algn="ctr" fontAlgn="ctr"/>
                      <a:endParaRPr lang="en-GB" sz="300" b="0" i="0" u="none" strike="noStrike">
                        <a:solidFill>
                          <a:srgbClr val="000000"/>
                        </a:solidFill>
                        <a:effectLst/>
                        <a:latin typeface="Calibri" panose="020F0502020204030204" pitchFamily="34" charset="0"/>
                      </a:endParaRPr>
                    </a:p>
                  </a:txBody>
                  <a:tcPr marL="2952" marR="2952" marT="2952" marB="0" anchor="ctr"/>
                </a:tc>
                <a:tc rowSpan="3">
                  <a:txBody>
                    <a:bodyPr/>
                    <a:lstStyle/>
                    <a:p>
                      <a:pPr algn="ctr" fontAlgn="ctr"/>
                      <a:r>
                        <a:rPr lang="en-GB" sz="300" u="none" strike="noStrike">
                          <a:effectLst/>
                        </a:rPr>
                        <a:t>Referrals</a:t>
                      </a:r>
                      <a:endParaRPr lang="en-GB" sz="300" b="1" i="0" u="none" strike="noStrike">
                        <a:solidFill>
                          <a:srgbClr val="000000"/>
                        </a:solidFill>
                        <a:effectLst/>
                        <a:latin typeface="Calibri" panose="020F0502020204030204" pitchFamily="34" charset="0"/>
                      </a:endParaRPr>
                    </a:p>
                  </a:txBody>
                  <a:tcPr marL="2952" marR="2952" marT="2952" marB="0" anchor="ctr"/>
                </a:tc>
                <a:tc rowSpan="3">
                  <a:txBody>
                    <a:bodyPr/>
                    <a:lstStyle/>
                    <a:p>
                      <a:pPr algn="ctr" fontAlgn="ctr"/>
                      <a:r>
                        <a:rPr lang="en-GB" sz="300" u="none" strike="noStrike">
                          <a:effectLst/>
                        </a:rPr>
                        <a:t>Build on existing partner referral networks:  GP referrals (Social Prescribing), other NHS, CEC social work/housing schools, ASL, Self Referral, Third Sector Partners. </a:t>
                      </a:r>
                      <a:br>
                        <a:rPr lang="en-GB" sz="300" u="none" strike="noStrike">
                          <a:effectLst/>
                        </a:rPr>
                      </a:br>
                      <a:r>
                        <a:rPr lang="en-GB" sz="300" u="none" strike="noStrike">
                          <a:effectLst/>
                        </a:rPr>
                        <a:t>(Essential to engage statutory services in identifying those in most need.)</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rowSpan="3">
                  <a:txBody>
                    <a:bodyPr/>
                    <a:lstStyle/>
                    <a:p>
                      <a:pPr algn="ctr" fontAlgn="ctr"/>
                      <a:r>
                        <a:rPr lang="en-GB" sz="300" u="none" strike="noStrike">
                          <a:effectLst/>
                        </a:rPr>
                        <a:t>North Edinburgh branded materials online and in print. Launch and publicity campaign.</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rowSpan="2">
                  <a:txBody>
                    <a:bodyPr/>
                    <a:lstStyle/>
                    <a:p>
                      <a:pPr algn="ctr" fontAlgn="ctr"/>
                      <a:r>
                        <a:rPr lang="en-GB" sz="300" u="none" strike="noStrike">
                          <a:effectLst/>
                        </a:rPr>
                        <a:t>Increasing access to financial advice services and digital services</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a:txBody>
                    <a:bodyPr/>
                    <a:lstStyle/>
                    <a:p>
                      <a:pPr algn="l" fontAlgn="ctr"/>
                      <a:endParaRPr lang="en-GB" sz="300" b="1" i="1" u="none" strike="noStrike">
                        <a:solidFill>
                          <a:srgbClr val="7B7B7B"/>
                        </a:solidFill>
                        <a:effectLst/>
                        <a:latin typeface="Calibri" panose="020F0502020204030204" pitchFamily="34" charset="0"/>
                      </a:endParaRPr>
                    </a:p>
                  </a:txBody>
                  <a:tcPr marL="2952" marR="2952" marT="2952" marB="0" anchor="ct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rowSpan="10">
                  <a:txBody>
                    <a:bodyPr/>
                    <a:lstStyle/>
                    <a:p>
                      <a:pPr algn="ctr" fontAlgn="ctr"/>
                      <a:r>
                        <a:rPr lang="en-GB" sz="300" u="none" strike="noStrike">
                          <a:effectLst/>
                        </a:rPr>
                        <a:t>Increased numbers of those at highest risk  are more financially secure, more connected and engaged with services and opportunities in their community and have increased life chances</a:t>
                      </a:r>
                      <a:br>
                        <a:rPr lang="en-GB" sz="300" u="none" strike="noStrike">
                          <a:effectLst/>
                        </a:rPr>
                      </a:br>
                      <a:br>
                        <a:rPr lang="en-GB" sz="300" u="none" strike="noStrike">
                          <a:effectLst/>
                        </a:rPr>
                      </a:br>
                      <a:endParaRPr lang="en-GB" sz="300" b="1" i="0" u="none" strike="noStrike">
                        <a:solidFill>
                          <a:srgbClr val="000000"/>
                        </a:solidFill>
                        <a:effectLst/>
                        <a:latin typeface="Calibri" panose="020F0502020204030204" pitchFamily="34" charset="0"/>
                      </a:endParaRPr>
                    </a:p>
                  </a:txBody>
                  <a:tcPr marL="2952" marR="2952" marT="2952" marB="0" anchor="ctr"/>
                </a:tc>
                <a:extLst>
                  <a:ext uri="{0D108BD9-81ED-4DB2-BD59-A6C34878D82A}">
                    <a16:rowId xmlns:a16="http://schemas.microsoft.com/office/drawing/2014/main" val="1584113461"/>
                  </a:ext>
                </a:extLst>
              </a:tr>
              <a:tr h="301383">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rowSpan="4">
                  <a:txBody>
                    <a:bodyPr/>
                    <a:lstStyle/>
                    <a:p>
                      <a:pPr algn="ctr" fontAlgn="ctr"/>
                      <a:r>
                        <a:rPr lang="en-GB" sz="300" u="none" strike="noStrike">
                          <a:effectLst/>
                        </a:rPr>
                        <a:t>Increased financial security including food security</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3616764627"/>
                  </a:ext>
                </a:extLst>
              </a:tr>
              <a:tr h="97220">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3243954518"/>
                  </a:ext>
                </a:extLst>
              </a:tr>
              <a:tr h="93331">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rowSpan="7">
                  <a:txBody>
                    <a:bodyPr/>
                    <a:lstStyle/>
                    <a:p>
                      <a:pPr algn="l" fontAlgn="ctr"/>
                      <a:r>
                        <a:rPr lang="en-GB" sz="300" u="none" strike="noStrike">
                          <a:effectLst/>
                        </a:rPr>
                        <a:t>Partner Strengths:</a:t>
                      </a:r>
                      <a:br>
                        <a:rPr lang="en-GB" sz="300" u="none" strike="noStrike">
                          <a:effectLst/>
                        </a:rPr>
                      </a:br>
                      <a:r>
                        <a:rPr lang="en-GB" sz="300" u="none" strike="noStrike">
                          <a:effectLst/>
                        </a:rPr>
                        <a:t>1) Shared ethos, values and trust. 2) Joint working experience and proven track record of meeting social outcomes through effective work with partners &amp; community. 3) Skilled staff &amp; volunteer teams. 4) Safe working policies &amp; practice. 5) Commitment to trauma informed practice </a:t>
                      </a: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rowSpan="3">
                  <a:txBody>
                    <a:bodyPr/>
                    <a:lstStyle/>
                    <a:p>
                      <a:pPr algn="ctr" fontAlgn="ctr"/>
                      <a:r>
                        <a:rPr lang="en-GB" sz="300" u="none" strike="noStrike">
                          <a:effectLst/>
                        </a:rPr>
                        <a:t>Assessment and planning </a:t>
                      </a:r>
                      <a:endParaRPr lang="en-GB" sz="300" b="1" i="0" u="none" strike="noStrike">
                        <a:solidFill>
                          <a:srgbClr val="000000"/>
                        </a:solidFill>
                        <a:effectLst/>
                        <a:latin typeface="Calibri" panose="020F0502020204030204" pitchFamily="34" charset="0"/>
                      </a:endParaRPr>
                    </a:p>
                  </a:txBody>
                  <a:tcPr marL="2952" marR="2952" marT="2952" marB="0" anchor="ctr"/>
                </a:tc>
                <a:tc rowSpan="3">
                  <a:txBody>
                    <a:bodyPr/>
                    <a:lstStyle/>
                    <a:p>
                      <a:pPr algn="ctr" fontAlgn="ctr"/>
                      <a:r>
                        <a:rPr lang="en-GB" sz="300" u="none" strike="noStrike">
                          <a:effectLst/>
                        </a:rPr>
                        <a:t> 1:to:1 consultations with link workers to identify immediate support needs. Develop individual pathways of support and assign a 'key anchor person' for those needing intensive support.</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rowSpan="3">
                  <a:txBody>
                    <a:bodyPr/>
                    <a:lstStyle/>
                    <a:p>
                      <a:pPr algn="ctr" fontAlgn="ctr"/>
                      <a:r>
                        <a:rPr lang="en-GB" sz="300" u="none" strike="noStrike">
                          <a:effectLst/>
                        </a:rPr>
                        <a:t>Embedding digital in assessment, service design, delivery, and evaluation</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rowSpan="3">
                  <a:txBody>
                    <a:bodyPr/>
                    <a:lstStyle/>
                    <a:p>
                      <a:pPr algn="ctr" fontAlgn="ctr"/>
                      <a:r>
                        <a:rPr lang="en-GB" sz="300" u="none" strike="noStrike">
                          <a:effectLst/>
                        </a:rPr>
                        <a:t>Integrated approach to provision of crisis support: goods and services</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2847148038"/>
                  </a:ext>
                </a:extLst>
              </a:tr>
              <a:tr h="97220">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3892533907"/>
                  </a:ext>
                </a:extLst>
              </a:tr>
              <a:tr h="364576">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1280660573"/>
                  </a:ext>
                </a:extLst>
              </a:tr>
              <a:tr h="97220">
                <a:tc>
                  <a:txBody>
                    <a:bodyPr/>
                    <a:lstStyle/>
                    <a:p>
                      <a:pPr algn="ctr" fontAlgn="ctr"/>
                      <a:r>
                        <a:rPr lang="en-GB" sz="300" u="none" strike="noStrike">
                          <a:effectLst/>
                        </a:rPr>
                        <a:t>Key Issues</a:t>
                      </a: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rowSpan="3">
                  <a:txBody>
                    <a:bodyPr/>
                    <a:lstStyle/>
                    <a:p>
                      <a:pPr algn="ctr" fontAlgn="ctr"/>
                      <a:r>
                        <a:rPr lang="en-GB" sz="300" u="none" strike="noStrike">
                          <a:effectLst/>
                        </a:rPr>
                        <a:t>Immediate Support</a:t>
                      </a:r>
                      <a:endParaRPr lang="en-GB" sz="300" b="1" i="0" u="none" strike="noStrike">
                        <a:solidFill>
                          <a:srgbClr val="000000"/>
                        </a:solidFill>
                        <a:effectLst/>
                        <a:latin typeface="Calibri" panose="020F0502020204030204" pitchFamily="34" charset="0"/>
                      </a:endParaRPr>
                    </a:p>
                  </a:txBody>
                  <a:tcPr marL="2952" marR="2952" marT="2952" marB="0" anchor="ctr"/>
                </a:tc>
                <a:tc rowSpan="3">
                  <a:txBody>
                    <a:bodyPr/>
                    <a:lstStyle/>
                    <a:p>
                      <a:pPr algn="ctr" fontAlgn="ctr"/>
                      <a:r>
                        <a:rPr lang="en-GB" sz="300" u="none" strike="noStrike">
                          <a:effectLst/>
                        </a:rPr>
                        <a:t>Ensure access to: 1) Starter packs of household goods, food packs, white goods, decorating services.  2) Low cost food in Community Pantries. 3) Financial information and benefits advice. 4) Housing advice and support </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rowSpan="3">
                  <a:txBody>
                    <a:bodyPr/>
                    <a:lstStyle/>
                    <a:p>
                      <a:pPr algn="ctr" fontAlgn="ctr"/>
                      <a:r>
                        <a:rPr lang="en-GB" sz="300" u="none" strike="noStrike">
                          <a:effectLst/>
                        </a:rPr>
                        <a:t>Integrated network of crisis support: phone line, online and print. </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ctr"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rowSpan="4">
                  <a:txBody>
                    <a:bodyPr/>
                    <a:lstStyle/>
                    <a:p>
                      <a:pPr algn="ctr" fontAlgn="ctr"/>
                      <a:r>
                        <a:rPr lang="en-GB" sz="300" u="none" strike="noStrike">
                          <a:effectLst/>
                        </a:rPr>
                        <a:t> Increased engagement with local opportunities strengthening social networks and reducing isolation</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3461537014"/>
                  </a:ext>
                </a:extLst>
              </a:tr>
              <a:tr h="93331">
                <a:tc rowSpan="8">
                  <a:txBody>
                    <a:bodyPr/>
                    <a:lstStyle/>
                    <a:p>
                      <a:pPr algn="ctr" fontAlgn="ctr"/>
                      <a:r>
                        <a:rPr lang="en-GB" sz="300" u="none" strike="noStrike">
                          <a:effectLst/>
                        </a:rPr>
                        <a:t>Poverty</a:t>
                      </a:r>
                      <a:br>
                        <a:rPr lang="en-GB" sz="300" u="none" strike="noStrike">
                          <a:effectLst/>
                        </a:rPr>
                      </a:br>
                      <a:r>
                        <a:rPr lang="en-GB" sz="300" u="none" strike="noStrike">
                          <a:effectLst/>
                        </a:rPr>
                        <a:t>Social Isolation </a:t>
                      </a:r>
                      <a:br>
                        <a:rPr lang="en-GB" sz="300" u="none" strike="noStrike">
                          <a:effectLst/>
                        </a:rPr>
                      </a:br>
                      <a:r>
                        <a:rPr lang="en-GB" sz="300" u="none" strike="noStrike">
                          <a:effectLst/>
                        </a:rPr>
                        <a:t>Unemployment</a:t>
                      </a:r>
                      <a:br>
                        <a:rPr lang="en-GB" sz="300" u="none" strike="noStrike">
                          <a:effectLst/>
                        </a:rPr>
                      </a:br>
                      <a:r>
                        <a:rPr lang="en-GB" sz="300" u="none" strike="noStrike">
                          <a:effectLst/>
                        </a:rPr>
                        <a:t>Low educational outcomes</a:t>
                      </a:r>
                      <a:br>
                        <a:rPr lang="en-GB" sz="300" u="none" strike="noStrike">
                          <a:effectLst/>
                        </a:rPr>
                      </a:br>
                      <a:r>
                        <a:rPr lang="en-GB" sz="300" u="none" strike="noStrike">
                          <a:effectLst/>
                        </a:rPr>
                        <a:t>Limited skills development opportunities</a:t>
                      </a:r>
                      <a:br>
                        <a:rPr lang="en-GB" sz="300" u="none" strike="noStrike">
                          <a:effectLst/>
                        </a:rPr>
                      </a:br>
                      <a:br>
                        <a:rPr lang="en-GB" sz="300" u="none" strike="noStrike">
                          <a:effectLst/>
                        </a:rPr>
                      </a:br>
                      <a:r>
                        <a:rPr lang="en-GB" sz="300" u="none" strike="noStrike">
                          <a:effectLst/>
                        </a:rPr>
                        <a:t>Lack of confidence </a:t>
                      </a:r>
                      <a:br>
                        <a:rPr lang="en-GB" sz="300" u="none" strike="noStrike">
                          <a:effectLst/>
                        </a:rPr>
                      </a:br>
                      <a:r>
                        <a:rPr lang="en-GB" sz="300" u="none" strike="noStrike">
                          <a:effectLst/>
                        </a:rPr>
                        <a:t>Low aspiration</a:t>
                      </a:r>
                      <a:br>
                        <a:rPr lang="en-GB" sz="300" u="none" strike="noStrike">
                          <a:effectLst/>
                        </a:rPr>
                      </a:br>
                      <a:r>
                        <a:rPr lang="en-GB" sz="300" u="none" strike="noStrike">
                          <a:effectLst/>
                        </a:rPr>
                        <a:t>Mental health issues</a:t>
                      </a:r>
                      <a:br>
                        <a:rPr lang="en-GB" sz="300" u="none" strike="noStrike">
                          <a:effectLst/>
                        </a:rPr>
                      </a:br>
                      <a:r>
                        <a:rPr lang="en-GB" sz="300" u="none" strike="noStrike">
                          <a:effectLst/>
                        </a:rPr>
                        <a:t>Long term impact of trauma</a:t>
                      </a:r>
                      <a:br>
                        <a:rPr lang="en-GB" sz="300" u="none" strike="noStrike">
                          <a:effectLst/>
                        </a:rPr>
                      </a:br>
                      <a:r>
                        <a:rPr lang="en-GB" sz="300" u="none" strike="noStrike">
                          <a:effectLst/>
                        </a:rPr>
                        <a:t>Poor physical health</a:t>
                      </a:r>
                      <a:br>
                        <a:rPr lang="en-GB" sz="300" u="none" strike="noStrike">
                          <a:effectLst/>
                        </a:rPr>
                      </a:br>
                      <a:r>
                        <a:rPr lang="en-GB" sz="300" u="none" strike="noStrike">
                          <a:effectLst/>
                        </a:rPr>
                        <a:t>Unstable lifestyles</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rowSpan="3">
                  <a:txBody>
                    <a:bodyPr/>
                    <a:lstStyle/>
                    <a:p>
                      <a:pPr algn="ctr" fontAlgn="ctr"/>
                      <a:r>
                        <a:rPr lang="en-GB" sz="300" u="none" strike="noStrike">
                          <a:effectLst/>
                        </a:rPr>
                        <a:t>Co-ordination and implementation of North Edinburgh Food strategy </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1505092716"/>
                  </a:ext>
                </a:extLst>
              </a:tr>
              <a:tr h="163331">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4226711605"/>
                  </a:ext>
                </a:extLst>
              </a:tr>
              <a:tr h="97220">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rowSpan="3">
                  <a:txBody>
                    <a:bodyPr/>
                    <a:lstStyle/>
                    <a:p>
                      <a:pPr algn="ctr" fontAlgn="ctr"/>
                      <a:r>
                        <a:rPr lang="en-GB" sz="300" u="none" strike="noStrike">
                          <a:effectLst/>
                        </a:rPr>
                        <a:t>Ongoing  Anchoring Support</a:t>
                      </a:r>
                      <a:endParaRPr lang="en-GB" sz="300" b="1" i="0" u="none" strike="noStrike">
                        <a:solidFill>
                          <a:srgbClr val="000000"/>
                        </a:solidFill>
                        <a:effectLst/>
                        <a:latin typeface="Calibri" panose="020F0502020204030204" pitchFamily="34" charset="0"/>
                      </a:endParaRPr>
                    </a:p>
                  </a:txBody>
                  <a:tcPr marL="2952" marR="2952" marT="2952" marB="0" anchor="ctr"/>
                </a:tc>
                <a:tc rowSpan="3">
                  <a:txBody>
                    <a:bodyPr/>
                    <a:lstStyle/>
                    <a:p>
                      <a:pPr algn="ctr" fontAlgn="ctr"/>
                      <a:r>
                        <a:rPr lang="en-GB" sz="300" u="none" strike="noStrike">
                          <a:effectLst/>
                        </a:rPr>
                        <a:t>Provide 1:to:1 anchoring  support for those needing intensive support to implement their pathway plan.  Anchoring support will vary across the core agencies and include mentoring and befriending support options.</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rowSpan="3">
                  <a:txBody>
                    <a:bodyPr/>
                    <a:lstStyle/>
                    <a:p>
                      <a:pPr algn="ctr" fontAlgn="ctr"/>
                      <a:r>
                        <a:rPr lang="en-GB" sz="300" u="none" strike="noStrike">
                          <a:effectLst/>
                        </a:rPr>
                        <a:t>Clear Assessment criteria to identify those most in need of 1:to:1 support</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2731390938"/>
                  </a:ext>
                </a:extLst>
              </a:tr>
              <a:tr h="97220">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rowSpan="5">
                  <a:txBody>
                    <a:bodyPr/>
                    <a:lstStyle/>
                    <a:p>
                      <a:pPr algn="l" fontAlgn="ctr"/>
                      <a:r>
                        <a:rPr lang="en-GB" sz="300" u="none" strike="noStrike">
                          <a:effectLst/>
                        </a:rPr>
                        <a:t>Service User Involvement: </a:t>
                      </a:r>
                      <a:br>
                        <a:rPr lang="en-GB" sz="300" u="none" strike="noStrike">
                          <a:effectLst/>
                        </a:rPr>
                      </a:br>
                      <a:r>
                        <a:rPr lang="en-GB" sz="300" u="none" strike="noStrike">
                          <a:effectLst/>
                        </a:rPr>
                        <a:t>1) Supporting service design, delivery, and evaluation. 2) Embedded within partners' practice. 3) Co-ordinated through Community Research Project &amp; Service User Involvement structures</a:t>
                      </a: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ctr"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rowSpan="10">
                  <a:txBody>
                    <a:bodyPr/>
                    <a:lstStyle/>
                    <a:p>
                      <a:pPr algn="ctr" fontAlgn="ctr"/>
                      <a:r>
                        <a:rPr lang="en-GB" sz="300" u="none" strike="noStrike">
                          <a:effectLst/>
                        </a:rPr>
                        <a:t>Strengthened community cohesion through 1) linking local people with services and support, 2) embedding them in service design, delivery and evaluation 3) increasing involvement in local democracy/local governance</a:t>
                      </a:r>
                      <a:endParaRPr lang="en-GB" sz="300" b="1" i="0" u="none" strike="noStrike">
                        <a:solidFill>
                          <a:srgbClr val="000000"/>
                        </a:solidFill>
                        <a:effectLst/>
                        <a:latin typeface="Calibri" panose="020F0502020204030204" pitchFamily="34" charset="0"/>
                      </a:endParaRPr>
                    </a:p>
                  </a:txBody>
                  <a:tcPr marL="2952" marR="2952" marT="2952" marB="0" anchor="ctr"/>
                </a:tc>
                <a:extLst>
                  <a:ext uri="{0D108BD9-81ED-4DB2-BD59-A6C34878D82A}">
                    <a16:rowId xmlns:a16="http://schemas.microsoft.com/office/drawing/2014/main" val="3483732196"/>
                  </a:ext>
                </a:extLst>
              </a:tr>
              <a:tr h="159441">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rowSpan="3">
                  <a:txBody>
                    <a:bodyPr/>
                    <a:lstStyle/>
                    <a:p>
                      <a:pPr algn="ctr" fontAlgn="ctr"/>
                      <a:r>
                        <a:rPr lang="en-GB" sz="300" u="none" strike="noStrike">
                          <a:effectLst/>
                        </a:rPr>
                        <a:t>Developing and co-ordinating innovative communication channels between agencies and with residents</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rowSpan="4">
                  <a:txBody>
                    <a:bodyPr/>
                    <a:lstStyle/>
                    <a:p>
                      <a:pPr algn="ctr" fontAlgn="ctr"/>
                      <a:r>
                        <a:rPr lang="en-GB" sz="300" u="none" strike="noStrike">
                          <a:effectLst/>
                        </a:rPr>
                        <a:t>More physically active with  improved physical wellbeing </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3717109724"/>
                  </a:ext>
                </a:extLst>
              </a:tr>
              <a:tr h="93331">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rowSpan="3">
                  <a:txBody>
                    <a:bodyPr/>
                    <a:lstStyle/>
                    <a:p>
                      <a:pPr algn="ctr" fontAlgn="ctr"/>
                      <a:r>
                        <a:rPr lang="en-GB" sz="300" u="none" strike="noStrike">
                          <a:effectLst/>
                        </a:rPr>
                        <a:t>Supported Community Activities</a:t>
                      </a:r>
                      <a:endParaRPr lang="en-GB" sz="300" b="1" i="0" u="none" strike="noStrike">
                        <a:solidFill>
                          <a:srgbClr val="000000"/>
                        </a:solidFill>
                        <a:effectLst/>
                        <a:latin typeface="Calibri" panose="020F0502020204030204" pitchFamily="34" charset="0"/>
                      </a:endParaRPr>
                    </a:p>
                  </a:txBody>
                  <a:tcPr marL="2952" marR="2952" marT="2952" marB="0" anchor="ctr"/>
                </a:tc>
                <a:tc rowSpan="3">
                  <a:txBody>
                    <a:bodyPr/>
                    <a:lstStyle/>
                    <a:p>
                      <a:pPr algn="ctr" fontAlgn="ctr"/>
                      <a:r>
                        <a:rPr lang="en-GB" sz="300" u="none" strike="noStrike" dirty="0">
                          <a:effectLst/>
                        </a:rPr>
                        <a:t>Support to engage in 1) Cooking and gardening classes and clubs. 2) Community based sports &amp; leisure activities.  3) Creative arts experiences and activities. 4) Mentoring and befriending support. 5) Wellbeing classes.</a:t>
                      </a:r>
                      <a:endParaRPr lang="en-GB" sz="300" b="0" i="0" u="none" strike="noStrike" dirty="0">
                        <a:solidFill>
                          <a:srgbClr val="000000"/>
                        </a:solidFill>
                        <a:effectLst/>
                        <a:latin typeface="Calibri" panose="020F0502020204030204" pitchFamily="34" charset="0"/>
                      </a:endParaRPr>
                    </a:p>
                  </a:txBody>
                  <a:tcPr marL="2952" marR="2952" marT="2952" marB="0" anchor="ct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rowSpan="3">
                  <a:txBody>
                    <a:bodyPr/>
                    <a:lstStyle/>
                    <a:p>
                      <a:pPr algn="ctr" fontAlgn="ctr"/>
                      <a:r>
                        <a:rPr lang="en-GB" sz="300" u="none" strike="noStrike">
                          <a:effectLst/>
                        </a:rPr>
                        <a:t>Network of local accessible free or low cost community Activities: online and print calendars</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4287386582"/>
                  </a:ext>
                </a:extLst>
              </a:tr>
              <a:tr h="306243">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3646359428"/>
                  </a:ext>
                </a:extLst>
              </a:tr>
              <a:tr h="384021">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1400930890"/>
                  </a:ext>
                </a:extLst>
              </a:tr>
              <a:tr h="97220">
                <a:tc>
                  <a:txBody>
                    <a:bodyPr/>
                    <a:lstStyle/>
                    <a:p>
                      <a:pPr algn="ctr" fontAlgn="ctr"/>
                      <a:r>
                        <a:rPr lang="en-GB" sz="300" u="none" strike="noStrike">
                          <a:effectLst/>
                        </a:rPr>
                        <a:t>Underlying Principles</a:t>
                      </a: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rowSpan="5">
                  <a:txBody>
                    <a:bodyPr/>
                    <a:lstStyle/>
                    <a:p>
                      <a:pPr algn="l" fontAlgn="ctr"/>
                      <a:r>
                        <a:rPr lang="en-GB" sz="300" u="none" strike="noStrike">
                          <a:effectLst/>
                        </a:rPr>
                        <a:t>Referral Partners: EHSCP, Schools, NHS (GPs, Health Visitors, Public Health, CAMHS),  Local Authority Housing, Visiting Support,  Social Work, Third sector partners, Job Centres.</a:t>
                      </a: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rowSpan="3">
                  <a:txBody>
                    <a:bodyPr/>
                    <a:lstStyle/>
                    <a:p>
                      <a:pPr algn="ctr" fontAlgn="ctr"/>
                      <a:r>
                        <a:rPr lang="en-GB" sz="300" u="none" strike="noStrike">
                          <a:effectLst/>
                        </a:rPr>
                        <a:t>Education and Training Programmes</a:t>
                      </a:r>
                      <a:endParaRPr lang="en-GB" sz="300" b="1" i="0" u="none" strike="noStrike">
                        <a:solidFill>
                          <a:srgbClr val="000000"/>
                        </a:solidFill>
                        <a:effectLst/>
                        <a:latin typeface="Calibri" panose="020F0502020204030204" pitchFamily="34" charset="0"/>
                      </a:endParaRPr>
                    </a:p>
                  </a:txBody>
                  <a:tcPr marL="2952" marR="2952" marT="2952" marB="0" anchor="ctr"/>
                </a:tc>
                <a:tc rowSpan="3">
                  <a:txBody>
                    <a:bodyPr/>
                    <a:lstStyle/>
                    <a:p>
                      <a:pPr algn="ctr" fontAlgn="ctr"/>
                      <a:r>
                        <a:rPr lang="en-GB" sz="300" u="none" strike="noStrike">
                          <a:effectLst/>
                        </a:rPr>
                        <a:t>Ensure access to person-centred alternative education/training opportunities with a wide range of vocational work experience in partner settings.  Deliver accredited qualifications as well informal recognition of learning and volunteering.</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rowSpan="3">
                  <a:txBody>
                    <a:bodyPr/>
                    <a:lstStyle/>
                    <a:p>
                      <a:pPr algn="ctr" fontAlgn="ctr"/>
                      <a:r>
                        <a:rPr lang="en-GB" sz="300" u="none" strike="noStrike">
                          <a:effectLst/>
                        </a:rPr>
                        <a:t>Integrated education / training offer with progression routes between partners and others.  </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rowSpan="3">
                  <a:txBody>
                    <a:bodyPr/>
                    <a:lstStyle/>
                    <a:p>
                      <a:pPr algn="ctr" fontAlgn="ctr"/>
                      <a:r>
                        <a:rPr lang="en-GB" sz="300" u="none" strike="noStrike">
                          <a:effectLst/>
                        </a:rPr>
                        <a:t>Increased access to community space &amp; facilities - creating 'social' homes - importance of community 'hubs'</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ctr"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3198460903"/>
                  </a:ext>
                </a:extLst>
              </a:tr>
              <a:tr h="93331">
                <a:tc rowSpan="5">
                  <a:txBody>
                    <a:bodyPr/>
                    <a:lstStyle/>
                    <a:p>
                      <a:pPr algn="ctr" fontAlgn="ctr"/>
                      <a:r>
                        <a:rPr lang="en-GB" sz="300" u="none" strike="noStrike">
                          <a:effectLst/>
                        </a:rPr>
                        <a:t>Put wellbeing at the centre</a:t>
                      </a:r>
                      <a:br>
                        <a:rPr lang="en-GB" sz="300" u="none" strike="noStrike">
                          <a:effectLst/>
                        </a:rPr>
                      </a:br>
                      <a:r>
                        <a:rPr lang="en-GB" sz="300" u="none" strike="noStrike">
                          <a:effectLst/>
                        </a:rPr>
                        <a:t>Give people permission to take control</a:t>
                      </a:r>
                      <a:br>
                        <a:rPr lang="en-GB" sz="300" u="none" strike="noStrike">
                          <a:effectLst/>
                        </a:rPr>
                      </a:br>
                      <a:r>
                        <a:rPr lang="en-GB" sz="300" u="none" strike="noStrike">
                          <a:effectLst/>
                        </a:rPr>
                        <a:t>Help people to help each other</a:t>
                      </a:r>
                      <a:br>
                        <a:rPr lang="en-GB" sz="300" u="none" strike="noStrike">
                          <a:effectLst/>
                        </a:rPr>
                      </a:br>
                      <a:r>
                        <a:rPr lang="en-GB" sz="300" u="none" strike="noStrike">
                          <a:effectLst/>
                        </a:rPr>
                        <a:t>Support people to participate fully</a:t>
                      </a:r>
                      <a:br>
                        <a:rPr lang="en-GB" sz="300" u="none" strike="noStrike">
                          <a:effectLst/>
                        </a:rPr>
                      </a:br>
                      <a:r>
                        <a:rPr lang="en-GB" sz="300" u="none" strike="noStrike">
                          <a:effectLst/>
                        </a:rPr>
                        <a:t>Move upstream</a:t>
                      </a:r>
                      <a:br>
                        <a:rPr lang="en-GB" sz="300" u="none" strike="noStrike">
                          <a:effectLst/>
                        </a:rPr>
                      </a:br>
                      <a:r>
                        <a:rPr lang="en-GB" sz="300" u="none" strike="noStrike">
                          <a:effectLst/>
                        </a:rPr>
                        <a:t>Build in radical kindness</a:t>
                      </a:r>
                      <a:br>
                        <a:rPr lang="en-GB" sz="300" u="none" strike="noStrike">
                          <a:effectLst/>
                        </a:rPr>
                      </a:br>
                      <a:r>
                        <a:rPr lang="en-GB" sz="300" u="none" strike="noStrike">
                          <a:effectLst/>
                        </a:rPr>
                        <a:t>Tell an authentic story of change</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rowSpan="4">
                  <a:txBody>
                    <a:bodyPr/>
                    <a:lstStyle/>
                    <a:p>
                      <a:pPr algn="ctr" fontAlgn="ctr"/>
                      <a:r>
                        <a:rPr lang="en-GB" sz="300" u="none" strike="noStrike">
                          <a:effectLst/>
                        </a:rPr>
                        <a:t> Reduced stress and anxiety/Increased mental wellbeing </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506149009"/>
                  </a:ext>
                </a:extLst>
              </a:tr>
              <a:tr h="238190">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456212644"/>
                  </a:ext>
                </a:extLst>
              </a:tr>
              <a:tr h="97220">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rowSpan="3">
                  <a:txBody>
                    <a:bodyPr/>
                    <a:lstStyle/>
                    <a:p>
                      <a:pPr algn="ctr" fontAlgn="ctr"/>
                      <a:r>
                        <a:rPr lang="en-GB" sz="300" u="none" strike="noStrike">
                          <a:effectLst/>
                        </a:rPr>
                        <a:t>Volunteering Opportunities</a:t>
                      </a:r>
                      <a:endParaRPr lang="en-GB" sz="300" b="1" i="0" u="none" strike="noStrike">
                        <a:solidFill>
                          <a:srgbClr val="000000"/>
                        </a:solidFill>
                        <a:effectLst/>
                        <a:latin typeface="Calibri" panose="020F0502020204030204" pitchFamily="34" charset="0"/>
                      </a:endParaRPr>
                    </a:p>
                  </a:txBody>
                  <a:tcPr marL="2952" marR="2952" marT="2952" marB="0" anchor="ctr"/>
                </a:tc>
                <a:tc rowSpan="3">
                  <a:txBody>
                    <a:bodyPr/>
                    <a:lstStyle/>
                    <a:p>
                      <a:pPr algn="ctr" fontAlgn="ctr"/>
                      <a:r>
                        <a:rPr lang="en-GB" sz="300" u="none" strike="noStrike">
                          <a:effectLst/>
                        </a:rPr>
                        <a:t>Provide volunteering opportunities across the partners: catering, retail, creative arts projects, administration,  youth work, coaching, warehouse logistics, administration,  wordworking/carpentry skills, reuse/upcycling projects.</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rowSpan="3">
                  <a:txBody>
                    <a:bodyPr/>
                    <a:lstStyle/>
                    <a:p>
                      <a:pPr algn="ctr" fontAlgn="ctr"/>
                      <a:r>
                        <a:rPr lang="en-GB" sz="300" u="none" strike="noStrike">
                          <a:effectLst/>
                        </a:rPr>
                        <a:t>Integrated volunteering programme published online and in print. Volunteer events.</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ctr"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3355315228"/>
                  </a:ext>
                </a:extLst>
              </a:tr>
              <a:tr h="97220">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rowSpan="3">
                  <a:txBody>
                    <a:bodyPr/>
                    <a:lstStyle/>
                    <a:p>
                      <a:pPr algn="ctr" fontAlgn="ctr"/>
                      <a:r>
                        <a:rPr lang="en-GB" sz="300" u="none" strike="noStrike">
                          <a:effectLst/>
                        </a:rPr>
                        <a:t>Increased coordination stimulating greater uptake in 'mainstream' activities - arts, sports, clubs, classes</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2848991845"/>
                  </a:ext>
                </a:extLst>
              </a:tr>
              <a:tr h="466657">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rowSpan="6">
                  <a:txBody>
                    <a:bodyPr/>
                    <a:lstStyle/>
                    <a:p>
                      <a:pPr algn="l" fontAlgn="ctr"/>
                      <a:r>
                        <a:rPr lang="en-GB" sz="300" u="none" strike="noStrike">
                          <a:effectLst/>
                        </a:rPr>
                        <a:t>Key NE Third Sector Delivery Organisations: Fresh Start, Granton Information Centre, Granton Community Gardeners, LIFT,  Move On, North Edinburgh Arts, Pilton Community Health Project, Scran Academy, Spartans FA Academy, Circle, Fetlor YC, PEP, Community Renewal, Drylaw Neighbourhood Centre, West Pilton neighbourhood Centre, MYDG, Old Kirk and Muirhouse Parish Church, She Scotland, PYCP, Granton Walled Garden, Stepping Stones, U-evolve, Granton Youth, Empty Kitchens, MHHA, Lauriston Farm, CAB, Edible Estates, PCA, Lauritson Farm, Project Esperanza, Muirhouse Housing Association </a:t>
                      </a: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rowSpan="10">
                  <a:txBody>
                    <a:bodyPr/>
                    <a:lstStyle/>
                    <a:p>
                      <a:pPr algn="ctr" fontAlgn="ctr"/>
                      <a:r>
                        <a:rPr lang="en-GB" sz="300" u="none" strike="noStrike">
                          <a:effectLst/>
                        </a:rPr>
                        <a:t>Improved community resilience through 1) strengthened, sustainable community 'anchor' organisations 2) working in 'real' partnership with statutory services 3) community asset transfer options supported</a:t>
                      </a:r>
                      <a:br>
                        <a:rPr lang="en-GB" sz="300" u="none" strike="noStrike">
                          <a:effectLst/>
                        </a:rPr>
                      </a:br>
                      <a:endParaRPr lang="en-GB" sz="300" b="1" i="0" u="none" strike="noStrike">
                        <a:solidFill>
                          <a:srgbClr val="000000"/>
                        </a:solidFill>
                        <a:effectLst/>
                        <a:latin typeface="Calibri" panose="020F0502020204030204" pitchFamily="34" charset="0"/>
                      </a:endParaRPr>
                    </a:p>
                  </a:txBody>
                  <a:tcPr marL="2952" marR="2952" marT="2952" marB="0" anchor="ctr"/>
                </a:tc>
                <a:extLst>
                  <a:ext uri="{0D108BD9-81ED-4DB2-BD59-A6C34878D82A}">
                    <a16:rowId xmlns:a16="http://schemas.microsoft.com/office/drawing/2014/main" val="110546144"/>
                  </a:ext>
                </a:extLst>
              </a:tr>
              <a:tr h="97220">
                <a:tc>
                  <a:txBody>
                    <a:bodyPr/>
                    <a:lstStyle/>
                    <a:p>
                      <a:pPr algn="ctr" fontAlgn="ctr"/>
                      <a:r>
                        <a:rPr lang="en-GB" sz="300" u="none" strike="noStrike">
                          <a:effectLst/>
                        </a:rPr>
                        <a:t>Research Evidence </a:t>
                      </a: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rowSpan="3">
                  <a:txBody>
                    <a:bodyPr/>
                    <a:lstStyle/>
                    <a:p>
                      <a:pPr algn="ctr" fontAlgn="ctr"/>
                      <a:r>
                        <a:rPr lang="en-GB" sz="300" u="none" strike="noStrike">
                          <a:effectLst/>
                        </a:rPr>
                        <a:t>Service User Involvement </a:t>
                      </a:r>
                      <a:endParaRPr lang="en-GB" sz="300" b="1" i="0" u="none" strike="noStrike">
                        <a:solidFill>
                          <a:srgbClr val="000000"/>
                        </a:solidFill>
                        <a:effectLst/>
                        <a:latin typeface="Calibri" panose="020F0502020204030204" pitchFamily="34" charset="0"/>
                      </a:endParaRPr>
                    </a:p>
                  </a:txBody>
                  <a:tcPr marL="2952" marR="2952" marT="2952" marB="0" anchor="ctr"/>
                </a:tc>
                <a:tc rowSpan="3">
                  <a:txBody>
                    <a:bodyPr/>
                    <a:lstStyle/>
                    <a:p>
                      <a:pPr algn="ctr" fontAlgn="ctr"/>
                      <a:r>
                        <a:rPr lang="en-GB" sz="300" u="none" strike="noStrike">
                          <a:effectLst/>
                        </a:rPr>
                        <a:t>Capture informal 'feedback' as well as formal processes. </a:t>
                      </a:r>
                      <a:br>
                        <a:rPr lang="en-GB" sz="300" u="none" strike="noStrike">
                          <a:effectLst/>
                        </a:rPr>
                      </a:br>
                      <a:r>
                        <a:rPr lang="en-GB" sz="300" u="none" strike="noStrike">
                          <a:effectLst/>
                        </a:rPr>
                        <a:t>Establish a service-user/People with lived experience development group with processes to ensure ongoing  involvement </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rowSpan="3">
                  <a:txBody>
                    <a:bodyPr/>
                    <a:lstStyle/>
                    <a:p>
                      <a:pPr algn="ctr" fontAlgn="ctr"/>
                      <a:r>
                        <a:rPr lang="en-GB" sz="300" u="none" strike="noStrike">
                          <a:effectLst/>
                        </a:rPr>
                        <a:t>Thematic Service User involvement Groups established. Reference Group with an overall community focus</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rowSpan="4">
                  <a:txBody>
                    <a:bodyPr/>
                    <a:lstStyle/>
                    <a:p>
                      <a:pPr algn="ctr" fontAlgn="ctr"/>
                      <a:r>
                        <a:rPr lang="en-GB" sz="300" u="none" strike="noStrike">
                          <a:effectLst/>
                        </a:rPr>
                        <a:t>Increased diversity and number of people involved in local activities: (development, governance, democracy)</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3543259904"/>
                  </a:ext>
                </a:extLst>
              </a:tr>
              <a:tr h="97220">
                <a:tc rowSpan="8">
                  <a:txBody>
                    <a:bodyPr/>
                    <a:lstStyle/>
                    <a:p>
                      <a:pPr algn="ctr" fontAlgn="ctr"/>
                      <a:r>
                        <a:rPr lang="en-GB" sz="300" u="none" strike="noStrike">
                          <a:effectLst/>
                        </a:rPr>
                        <a:t>Various North Edinburgh Community Research reports 2016-2019</a:t>
                      </a:r>
                      <a:br>
                        <a:rPr lang="en-GB" sz="300" u="none" strike="noStrike">
                          <a:effectLst/>
                        </a:rPr>
                      </a:br>
                      <a:br>
                        <a:rPr lang="en-GB" sz="300" u="none" strike="noStrike">
                          <a:effectLst/>
                        </a:rPr>
                      </a:br>
                      <a:r>
                        <a:rPr lang="en-GB" sz="300" u="none" strike="noStrike">
                          <a:effectLst/>
                        </a:rPr>
                        <a:t>North West Edinburgh Locality Improvement Plan 2017-2022</a:t>
                      </a:r>
                      <a:br>
                        <a:rPr lang="en-GB" sz="300" u="none" strike="noStrike">
                          <a:effectLst/>
                        </a:rPr>
                      </a:br>
                      <a:br>
                        <a:rPr lang="en-GB" sz="300" u="none" strike="noStrike">
                          <a:effectLst/>
                        </a:rPr>
                      </a:br>
                      <a:r>
                        <a:rPr lang="en-GB" sz="300" u="none" strike="noStrike">
                          <a:effectLst/>
                        </a:rPr>
                        <a:t>The Enabling State: Revisiting the Route Map: Guiding Principles for Recovery, The Carnegie trust, 2020</a:t>
                      </a:r>
                      <a:br>
                        <a:rPr lang="en-GB" sz="300" u="none" strike="noStrike">
                          <a:effectLst/>
                        </a:rPr>
                      </a:br>
                      <a:br>
                        <a:rPr lang="en-GB" sz="300" u="none" strike="noStrike">
                          <a:effectLst/>
                        </a:rPr>
                      </a:br>
                      <a:r>
                        <a:rPr lang="en-GB" sz="300" u="none" strike="noStrike">
                          <a:effectLst/>
                        </a:rPr>
                        <a:t>The National Standards for Community Engagement, Scottish Government, 2016</a:t>
                      </a:r>
                      <a:endParaRPr lang="en-GB" sz="300" b="0" i="1"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ctr"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3402021777"/>
                  </a:ext>
                </a:extLst>
              </a:tr>
              <a:tr h="159441">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rowSpan="3">
                  <a:txBody>
                    <a:bodyPr/>
                    <a:lstStyle/>
                    <a:p>
                      <a:pPr algn="ctr" fontAlgn="ctr"/>
                      <a:r>
                        <a:rPr lang="en-GB" sz="300" u="none" strike="noStrike">
                          <a:effectLst/>
                        </a:rPr>
                        <a:t>Increasing co-ordination and integration of education, training and volunteering opportunities</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225217879"/>
                  </a:ext>
                </a:extLst>
              </a:tr>
              <a:tr h="97220">
                <a:tc vMerge="1">
                  <a:txBody>
                    <a:bodyPr/>
                    <a:lstStyle/>
                    <a:p>
                      <a:endParaRPr lang="en-GB"/>
                    </a:p>
                  </a:txBody>
                  <a:tcPr/>
                </a:tc>
                <a:tc>
                  <a:txBody>
                    <a:bodyPr/>
                    <a:lstStyle/>
                    <a:p>
                      <a:pPr algn="l"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rowSpan="3">
                  <a:txBody>
                    <a:bodyPr/>
                    <a:lstStyle/>
                    <a:p>
                      <a:pPr algn="ctr" fontAlgn="ctr"/>
                      <a:r>
                        <a:rPr lang="en-GB" sz="300" u="none" strike="noStrike">
                          <a:effectLst/>
                        </a:rPr>
                        <a:t>Monitoring and Evaluation</a:t>
                      </a:r>
                      <a:endParaRPr lang="en-GB" sz="300" b="1" i="0" u="none" strike="noStrike">
                        <a:solidFill>
                          <a:srgbClr val="000000"/>
                        </a:solidFill>
                        <a:effectLst/>
                        <a:latin typeface="Calibri" panose="020F0502020204030204" pitchFamily="34" charset="0"/>
                      </a:endParaRPr>
                    </a:p>
                  </a:txBody>
                  <a:tcPr marL="2952" marR="2952" marT="2952" marB="0" anchor="ctr"/>
                </a:tc>
                <a:tc rowSpan="3">
                  <a:txBody>
                    <a:bodyPr/>
                    <a:lstStyle/>
                    <a:p>
                      <a:pPr algn="ctr" fontAlgn="ctr"/>
                      <a:r>
                        <a:rPr lang="en-GB" sz="300" u="none" strike="noStrike">
                          <a:effectLst/>
                        </a:rPr>
                        <a:t>Ensure partners self evaluation findings are shared in common framework.  Deliver a community research project  using local recruited and trained paid researchers to evaluate project impact.</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rowSpan="3">
                  <a:txBody>
                    <a:bodyPr/>
                    <a:lstStyle/>
                    <a:p>
                      <a:pPr algn="ctr" fontAlgn="ctr"/>
                      <a:r>
                        <a:rPr lang="en-GB" sz="300" u="none" strike="noStrike">
                          <a:effectLst/>
                        </a:rPr>
                        <a:t>Community Research Reports - Circulation and sharing of learning online and at events</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ctr"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ctr"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ctr"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2372253297"/>
                  </a:ext>
                </a:extLst>
              </a:tr>
              <a:tr h="556100">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ctr"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ctr" fontAlgn="ct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ctr"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ctr"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3929182407"/>
                  </a:ext>
                </a:extLst>
              </a:tr>
              <a:tr h="97220">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rowSpan="4">
                  <a:txBody>
                    <a:bodyPr/>
                    <a:lstStyle/>
                    <a:p>
                      <a:pPr algn="l" fontAlgn="ctr"/>
                      <a:r>
                        <a:rPr lang="en-GB" sz="300" u="none" strike="noStrike">
                          <a:effectLst/>
                        </a:rPr>
                        <a:t>Strategic Partners: R2 members, Employers, Local community forums and networks, SHAPE.</a:t>
                      </a: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ctr" fontAlgn="ctr"/>
                      <a:endParaRPr lang="en-GB" sz="300" b="1" i="0" u="none" strike="noStrike">
                        <a:solidFill>
                          <a:srgbClr val="000000"/>
                        </a:solidFill>
                        <a:effectLst/>
                        <a:latin typeface="Calibri" panose="020F0502020204030204" pitchFamily="34" charset="0"/>
                      </a:endParaRPr>
                    </a:p>
                  </a:txBody>
                  <a:tcPr marL="2952" marR="2952" marT="2952" marB="0" anchor="ctr"/>
                </a:tc>
                <a:tc>
                  <a:txBody>
                    <a:bodyPr/>
                    <a:lstStyle/>
                    <a:p>
                      <a:pPr algn="ctr" fontAlgn="ct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ctr" fontAlgn="ctr"/>
                      <a:endParaRPr lang="en-GB" sz="300" b="1" i="0" u="none" strike="noStrike">
                        <a:solidFill>
                          <a:srgbClr val="000000"/>
                        </a:solidFill>
                        <a:effectLst/>
                        <a:latin typeface="Calibri" panose="020F0502020204030204" pitchFamily="34" charset="0"/>
                      </a:endParaRPr>
                    </a:p>
                  </a:txBody>
                  <a:tcPr marL="2952" marR="2952" marT="2952" marB="0" anchor="ctr"/>
                </a:tc>
                <a:tc rowSpan="4">
                  <a:txBody>
                    <a:bodyPr/>
                    <a:lstStyle/>
                    <a:p>
                      <a:pPr algn="ctr" fontAlgn="ctr"/>
                      <a:r>
                        <a:rPr lang="en-GB" sz="300" u="none" strike="noStrike">
                          <a:effectLst/>
                        </a:rPr>
                        <a:t> Increased numbers moving into and sustaining education, training, volunteering, and employment</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ctr" fontAlgn="ctr"/>
                      <a:endParaRPr lang="en-GB" sz="300" b="1"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extLst>
                  <a:ext uri="{0D108BD9-81ED-4DB2-BD59-A6C34878D82A}">
                    <a16:rowId xmlns:a16="http://schemas.microsoft.com/office/drawing/2014/main" val="1174243839"/>
                  </a:ext>
                </a:extLst>
              </a:tr>
              <a:tr h="93331">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t"/>
                      <a:endParaRPr lang="en-GB" sz="300" b="0" i="0" u="none" strike="noStrike">
                        <a:solidFill>
                          <a:srgbClr val="000000"/>
                        </a:solidFill>
                        <a:effectLst/>
                        <a:latin typeface="Calibri" panose="020F0502020204030204" pitchFamily="34" charset="0"/>
                      </a:endParaRPr>
                    </a:p>
                  </a:txBody>
                  <a:tcPr marL="2952" marR="2952" marT="2952" marB="0"/>
                </a:tc>
                <a:tc rowSpan="3">
                  <a:txBody>
                    <a:bodyPr/>
                    <a:lstStyle/>
                    <a:p>
                      <a:pPr algn="ctr" fontAlgn="ctr"/>
                      <a:r>
                        <a:rPr lang="en-GB" sz="300" u="none" strike="noStrike">
                          <a:effectLst/>
                        </a:rPr>
                        <a:t>Project Management</a:t>
                      </a:r>
                      <a:endParaRPr lang="en-GB" sz="300" b="1" i="0" u="none" strike="noStrike">
                        <a:solidFill>
                          <a:srgbClr val="000000"/>
                        </a:solidFill>
                        <a:effectLst/>
                        <a:latin typeface="Calibri" panose="020F0502020204030204" pitchFamily="34" charset="0"/>
                      </a:endParaRPr>
                    </a:p>
                  </a:txBody>
                  <a:tcPr marL="2952" marR="2952" marT="2952" marB="0" anchor="ctr"/>
                </a:tc>
                <a:tc rowSpan="3">
                  <a:txBody>
                    <a:bodyPr/>
                    <a:lstStyle/>
                    <a:p>
                      <a:pPr algn="l" fontAlgn="ctr"/>
                      <a:r>
                        <a:rPr lang="en-GB" sz="300" u="none" strike="noStrike">
                          <a:effectLst/>
                        </a:rPr>
                        <a:t>1) Partnership development: strategic, operational, funding. 2) Strategic Influencing: policy and practice. How to change the landscape not just deliver services  3)  Comms &amp; Marketing: PR, media, communicating impact.  4)  Reporting impact and learning</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rowSpan="3">
                  <a:txBody>
                    <a:bodyPr/>
                    <a:lstStyle/>
                    <a:p>
                      <a:pPr algn="ctr" fontAlgn="ctr"/>
                      <a:r>
                        <a:rPr lang="en-GB" sz="300" u="none" strike="noStrike">
                          <a:effectLst/>
                        </a:rPr>
                        <a:t>Implementation Plan, Quarterly &amp; Annual Reports for the Community, Funders and Statutory Partners</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rowSpan="3">
                  <a:txBody>
                    <a:bodyPr/>
                    <a:lstStyle/>
                    <a:p>
                      <a:pPr algn="ctr" fontAlgn="ctr"/>
                      <a:r>
                        <a:rPr lang="en-GB" sz="300" u="none" strike="noStrike">
                          <a:effectLst/>
                        </a:rPr>
                        <a:t>Developing new training and employment pathways with local employers including apprenticeships</a:t>
                      </a:r>
                      <a:endParaRPr lang="en-GB" sz="300" b="0" i="0" u="none" strike="noStrike">
                        <a:solidFill>
                          <a:srgbClr val="000000"/>
                        </a:solidFill>
                        <a:effectLst/>
                        <a:latin typeface="Calibri" panose="020F0502020204030204" pitchFamily="34" charset="0"/>
                      </a:endParaRPr>
                    </a:p>
                  </a:txBody>
                  <a:tcPr marL="2952" marR="2952" marT="2952" marB="0" anchor="ct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extLst>
                  <a:ext uri="{0D108BD9-81ED-4DB2-BD59-A6C34878D82A}">
                    <a16:rowId xmlns:a16="http://schemas.microsoft.com/office/drawing/2014/main" val="2696920903"/>
                  </a:ext>
                </a:extLst>
              </a:tr>
              <a:tr h="93331">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t"/>
                      <a:endParaRPr lang="en-GB" sz="300" b="0" i="0" u="none" strike="noStrike">
                        <a:solidFill>
                          <a:srgbClr val="000000"/>
                        </a:solidFill>
                        <a:effectLst/>
                        <a:latin typeface="Calibri" panose="020F0502020204030204" pitchFamily="34" charset="0"/>
                      </a:endParaRPr>
                    </a:p>
                  </a:txBody>
                  <a:tcPr marL="2952" marR="2952" marT="2952" marB="0"/>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extLst>
                  <a:ext uri="{0D108BD9-81ED-4DB2-BD59-A6C34878D82A}">
                    <a16:rowId xmlns:a16="http://schemas.microsoft.com/office/drawing/2014/main" val="3597070401"/>
                  </a:ext>
                </a:extLst>
              </a:tr>
              <a:tr h="471519">
                <a:tc vMerge="1">
                  <a:txBody>
                    <a:bodyPr/>
                    <a:lstStyle/>
                    <a:p>
                      <a:endParaRPr lang="en-GB"/>
                    </a:p>
                  </a:txBody>
                  <a:tcPr/>
                </a:tc>
                <a:tc>
                  <a:txBody>
                    <a:bodyPr/>
                    <a:lstStyle/>
                    <a:p>
                      <a:pPr algn="l" fontAlgn="ctr"/>
                      <a:endParaRPr lang="en-GB" sz="300" b="0" i="0" u="none" strike="noStrike">
                        <a:solidFill>
                          <a:srgbClr val="000000"/>
                        </a:solidFill>
                        <a:effectLst/>
                        <a:latin typeface="Calibri" panose="020F0502020204030204" pitchFamily="34" charset="0"/>
                      </a:endParaRPr>
                    </a:p>
                  </a:txBody>
                  <a:tcPr marL="2952" marR="2952" marT="2952" marB="0" anchor="ctr"/>
                </a:tc>
                <a:tc vMerge="1">
                  <a:txBody>
                    <a:bodyPr/>
                    <a:lstStyle/>
                    <a:p>
                      <a:endParaRPr lang="en-GB"/>
                    </a:p>
                  </a:txBody>
                  <a:tcPr/>
                </a:tc>
                <a:tc>
                  <a:txBody>
                    <a:bodyPr/>
                    <a:lstStyle/>
                    <a:p>
                      <a:pPr algn="l" fontAlgn="t"/>
                      <a:endParaRPr lang="en-GB" sz="300" b="0" i="0" u="none" strike="noStrike">
                        <a:solidFill>
                          <a:srgbClr val="000000"/>
                        </a:solidFill>
                        <a:effectLst/>
                        <a:latin typeface="Calibri" panose="020F0502020204030204" pitchFamily="34" charset="0"/>
                      </a:endParaRPr>
                    </a:p>
                  </a:txBody>
                  <a:tcPr marL="2952" marR="2952" marT="2952" marB="0"/>
                </a:tc>
                <a:tc vMerge="1">
                  <a:txBody>
                    <a:bodyPr/>
                    <a:lstStyle/>
                    <a:p>
                      <a:endParaRPr lang="en-GB"/>
                    </a:p>
                  </a:txBody>
                  <a:tcPr/>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b"/>
                      <a:endParaRPr lang="en-GB" sz="300" b="0" i="0" u="none" strike="noStrike">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tc>
                  <a:txBody>
                    <a:bodyPr/>
                    <a:lstStyle/>
                    <a:p>
                      <a:pPr algn="l" fontAlgn="b"/>
                      <a:endParaRPr lang="en-GB" sz="300" b="0" i="0" u="none" strike="noStrike" dirty="0">
                        <a:solidFill>
                          <a:srgbClr val="000000"/>
                        </a:solidFill>
                        <a:effectLst/>
                        <a:latin typeface="Calibri" panose="020F0502020204030204" pitchFamily="34" charset="0"/>
                      </a:endParaRPr>
                    </a:p>
                  </a:txBody>
                  <a:tcPr marL="2952" marR="2952" marT="2952" marB="0" anchor="b"/>
                </a:tc>
                <a:tc vMerge="1">
                  <a:txBody>
                    <a:bodyPr/>
                    <a:lstStyle/>
                    <a:p>
                      <a:endParaRPr lang="en-GB"/>
                    </a:p>
                  </a:txBody>
                  <a:tcPr/>
                </a:tc>
                <a:extLst>
                  <a:ext uri="{0D108BD9-81ED-4DB2-BD59-A6C34878D82A}">
                    <a16:rowId xmlns:a16="http://schemas.microsoft.com/office/drawing/2014/main" val="2392865184"/>
                  </a:ext>
                </a:extLst>
              </a:tr>
            </a:tbl>
          </a:graphicData>
        </a:graphic>
      </p:graphicFrame>
    </p:spTree>
    <p:extLst>
      <p:ext uri="{BB962C8B-B14F-4D97-AF65-F5344CB8AC3E}">
        <p14:creationId xmlns:p14="http://schemas.microsoft.com/office/powerpoint/2010/main" val="4005317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48FE0-27DA-56D8-964F-28FA4E20AEF7}"/>
              </a:ext>
            </a:extLst>
          </p:cNvPr>
          <p:cNvSpPr>
            <a:spLocks noGrp="1"/>
          </p:cNvSpPr>
          <p:nvPr>
            <p:ph type="title"/>
          </p:nvPr>
        </p:nvSpPr>
        <p:spPr/>
        <p:txBody>
          <a:bodyPr/>
          <a:lstStyle/>
          <a:p>
            <a:pPr algn="ctr"/>
            <a:r>
              <a:rPr lang="en-GB" b="1" dirty="0">
                <a:solidFill>
                  <a:srgbClr val="0070C0"/>
                </a:solidFill>
              </a:rPr>
              <a:t>Guiding principles</a:t>
            </a:r>
          </a:p>
        </p:txBody>
      </p:sp>
      <p:sp>
        <p:nvSpPr>
          <p:cNvPr id="3" name="Content Placeholder 2">
            <a:extLst>
              <a:ext uri="{FF2B5EF4-FFF2-40B4-BE49-F238E27FC236}">
                <a16:creationId xmlns:a16="http://schemas.microsoft.com/office/drawing/2014/main" id="{43A95DCB-1BF1-FE6D-BF88-4DE1C1DA20CF}"/>
              </a:ext>
            </a:extLst>
          </p:cNvPr>
          <p:cNvSpPr>
            <a:spLocks noGrp="1"/>
          </p:cNvSpPr>
          <p:nvPr>
            <p:ph idx="1"/>
          </p:nvPr>
        </p:nvSpPr>
        <p:spPr/>
        <p:txBody>
          <a:bodyPr>
            <a:normAutofit/>
          </a:bodyPr>
          <a:lstStyle/>
          <a:p>
            <a:pPr marL="0" indent="0">
              <a:buNone/>
            </a:pPr>
            <a:endParaRPr lang="en-GB" dirty="0"/>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We ask all our members to sign up to the following:</a:t>
            </a:r>
          </a:p>
          <a:p>
            <a:pPr marL="0" indent="0">
              <a:lnSpc>
                <a:spcPct val="107000"/>
              </a:lnSpc>
              <a:spcAft>
                <a:spcPts val="8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2400" i="1" dirty="0">
                <a:effectLst/>
                <a:latin typeface="Calibri" panose="020F0502020204030204" pitchFamily="34" charset="0"/>
                <a:ea typeface="Calibri" panose="020F0502020204030204" pitchFamily="34" charset="0"/>
                <a:cs typeface="Times New Roman" panose="02020603050405020304" pitchFamily="18" charset="0"/>
              </a:rPr>
              <a:t>We commit to serving the best interests of the communities of North Edinburgh, and operating according to the following values and principles.</a:t>
            </a:r>
          </a:p>
          <a:p>
            <a:pPr algn="ctr">
              <a:lnSpc>
                <a:spcPct val="107000"/>
              </a:lnSpc>
              <a:spcAft>
                <a:spcPts val="800"/>
              </a:spcAft>
            </a:pPr>
            <a:r>
              <a:rPr lang="en-GB" sz="2400" i="1" dirty="0">
                <a:effectLst/>
                <a:latin typeface="Calibri" panose="020F0502020204030204" pitchFamily="34" charset="0"/>
                <a:ea typeface="Calibri" panose="020F0502020204030204" pitchFamily="34" charset="0"/>
                <a:cs typeface="Times New Roman" panose="02020603050405020304" pitchFamily="18" charset="0"/>
              </a:rPr>
              <a:t>We believe our community deserves organisations that work together effectively, in order to best serve and strengthen our community, whatever challenges we face and may face in future.</a:t>
            </a:r>
          </a:p>
          <a:p>
            <a:endParaRPr lang="en-GB" dirty="0"/>
          </a:p>
        </p:txBody>
      </p:sp>
    </p:spTree>
    <p:extLst>
      <p:ext uri="{BB962C8B-B14F-4D97-AF65-F5344CB8AC3E}">
        <p14:creationId xmlns:p14="http://schemas.microsoft.com/office/powerpoint/2010/main" val="12545217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2227</Words>
  <Application>Microsoft Office PowerPoint</Application>
  <PresentationFormat>Widescreen</PresentationFormat>
  <Paragraphs>151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Symbol</vt:lpstr>
      <vt:lpstr>Office Theme</vt:lpstr>
      <vt:lpstr>PowerPoint Presentation</vt:lpstr>
      <vt:lpstr>North Edinburgh Response and Recovery Group (R2)</vt:lpstr>
      <vt:lpstr>Background Info – Journey so far</vt:lpstr>
      <vt:lpstr>Membership</vt:lpstr>
      <vt:lpstr>From Foodshare to R2</vt:lpstr>
      <vt:lpstr>Some examples</vt:lpstr>
      <vt:lpstr>Consistently learning and adapting</vt:lpstr>
      <vt:lpstr>PowerPoint Presentation</vt:lpstr>
      <vt:lpstr>Guiding principles</vt:lpstr>
      <vt:lpstr>Guiding principles</vt:lpstr>
      <vt:lpstr>Strategic aims</vt:lpstr>
      <vt:lpstr>Where we are now – some “wins”</vt:lpstr>
      <vt:lpstr>Next steps</vt:lpstr>
      <vt:lpstr>Contact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Biddy Kelly</dc:creator>
  <cp:lastModifiedBy>Biddy Kelly</cp:lastModifiedBy>
  <cp:revision>2</cp:revision>
  <dcterms:created xsi:type="dcterms:W3CDTF">2022-12-20T09:27:13Z</dcterms:created>
  <dcterms:modified xsi:type="dcterms:W3CDTF">2023-06-20T14:33:34Z</dcterms:modified>
</cp:coreProperties>
</file>